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69" r:id="rId5"/>
    <p:sldId id="270" r:id="rId6"/>
    <p:sldId id="271" r:id="rId7"/>
    <p:sldId id="274" r:id="rId8"/>
    <p:sldId id="272" r:id="rId9"/>
    <p:sldId id="294" r:id="rId10"/>
    <p:sldId id="273" r:id="rId11"/>
    <p:sldId id="275" r:id="rId12"/>
    <p:sldId id="276" r:id="rId13"/>
    <p:sldId id="277" r:id="rId14"/>
    <p:sldId id="268" r:id="rId15"/>
    <p:sldId id="260" r:id="rId16"/>
    <p:sldId id="278" r:id="rId17"/>
    <p:sldId id="279" r:id="rId18"/>
    <p:sldId id="262" r:id="rId19"/>
    <p:sldId id="280" r:id="rId20"/>
    <p:sldId id="263" r:id="rId21"/>
    <p:sldId id="264" r:id="rId22"/>
    <p:sldId id="266" r:id="rId23"/>
    <p:sldId id="265" r:id="rId24"/>
    <p:sldId id="281" r:id="rId25"/>
    <p:sldId id="282" r:id="rId26"/>
    <p:sldId id="284" r:id="rId27"/>
    <p:sldId id="283" r:id="rId28"/>
    <p:sldId id="285" r:id="rId29"/>
    <p:sldId id="286" r:id="rId30"/>
    <p:sldId id="287" r:id="rId31"/>
    <p:sldId id="289" r:id="rId32"/>
    <p:sldId id="290" r:id="rId33"/>
    <p:sldId id="291" r:id="rId34"/>
    <p:sldId id="288" r:id="rId35"/>
    <p:sldId id="292" r:id="rId36"/>
    <p:sldId id="295" r:id="rId37"/>
    <p:sldId id="293" r:id="rId38"/>
    <p:sldId id="297" r:id="rId39"/>
    <p:sldId id="298" r:id="rId40"/>
    <p:sldId id="299" r:id="rId41"/>
    <p:sldId id="300" r:id="rId4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00"/>
    <p:restoredTop sz="94663"/>
  </p:normalViewPr>
  <p:slideViewPr>
    <p:cSldViewPr snapToGrid="0">
      <p:cViewPr varScale="1">
        <p:scale>
          <a:sx n="115" d="100"/>
          <a:sy n="115" d="100"/>
        </p:scale>
        <p:origin x="24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E843FD-1F0B-0D4F-8594-F1290DAA340A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0FCC3-56A0-F045-8ED6-7E49394798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4522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0168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2577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Existe alguma acusação contra nós? Somos culpados de algo?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7150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Existe algo na nossa vida que precisa ser restaurado? O que?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8531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Existe algo na nossa vida que precisa ser restaurado? O que?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817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3871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99110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2644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20490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15050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31020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54150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81223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73356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8207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52938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44394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99613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46341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61894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69364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44766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00193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32167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1097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88600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0FCC3-56A0-F045-8ED6-7E49394798F2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1628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D1BA72-9DC8-F7D2-C7CD-02B8E1510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A369505-1130-0FA9-9BE1-E4A7F5AF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EC9BA29-FEE3-D273-C5CD-93571006A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839592-863D-F2BC-F198-4D36CD2B1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0C6209-14E4-0909-64F1-B490D94AB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4607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519572-F945-1244-4A74-FD8FFB991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72EC2B-AE81-DC73-AA44-F0CF06511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C4DE6F-C4F6-7C7B-081D-3E44CFB30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97F484-E50F-E456-E8E1-1ADB6E1F1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99A4A8-F759-1FB3-8BF3-8B1D62BE2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356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4D812E-603F-29DD-E144-64C6485D7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5123BE6-3F36-BAC1-86A7-79712435E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CEABA7-CEC9-6AEB-E278-7CBF133D2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5A447D-64AB-2587-74AE-2612A05C5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0C8B15-80E3-EE29-ED4D-46A481AEE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2539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A2B2A7-D091-45E4-7E59-3438C9691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4ED4A1-8933-A58D-CA1E-A4E193F580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B544647-2F76-28EF-E0F5-7A0BC2EDC2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D35DD0A-9F2D-8A89-57D5-89815DF16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BC0D11C-BE98-CEB6-D3F4-F5282B8D7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8053839-A732-E4C9-6512-4426636C2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3897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20761A-65D0-32EC-B264-F36BDA8A8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C2BEB7-12DF-7B62-67ED-82729BE51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4D0F6BB-03DD-D73D-CB56-B5B684D87E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5C915DA-D398-12D2-F771-5C13226CCB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6015947-6B5C-F9E7-4034-74D0532C2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4647830-6EA2-F9B5-45C0-FF2AAA6CC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D2CAD7E-A26B-2A2E-23CD-C423817D4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7879A17-D6E9-DD10-A471-84ABA6C88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137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07F611-933E-758C-1E3B-7B32F655D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C5DF01D-83D8-B1F5-B355-52AC45E98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32C984D-58E0-CF4E-234A-FD085DF11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0713000-7CA9-92E2-FFC8-A1A377B62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6843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C20152E-F81F-F47C-3C5D-60F204667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033973D-364B-D6D7-C470-5EEA8505C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7550119-75AF-A2DF-5D70-D893A2479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5792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2DA8AD-0F10-FA1E-7A16-CA04F096C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A478AE4-48C2-F7DE-89DC-E07696A1C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A01A6B3-F616-C0A0-D70F-CBB0B3919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B7C7B6-C201-4D2B-122C-3A143576E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74672AF-D7A9-1C7A-7C98-4406FB4CF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C41E437-7845-8316-8C16-0A9D4EFEA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7249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58ACDD-9D1A-4D48-4A40-C300B1B30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B420D86-33A3-EB08-D70B-BEA275F9E1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CF2DACF-6BCA-5ED8-1926-45EB87BB5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E686AF8-DB7E-83BA-AA54-0FDC25BD5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9A57DF-ABD8-AFD5-5EEE-47FC463CD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8259114-7CA5-0FEB-53CF-483283E33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755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CEBA83-B5AC-30A4-688F-428BAB0D2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9BDD10B-0511-9FE1-C6B0-AD20F04AE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2687F3-DA2B-E396-ECBC-EDE1B647C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803BC0-A358-2C9D-C34C-9099E25D6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692474-6BD5-AF01-C229-1E150045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7950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682F74D-DE1C-4991-5717-3AB6EE4BDC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4A7C7BC-773A-8F38-92C1-CCE5C12C9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1F732E-9732-2E38-25FE-8DCD62CE7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353B-D670-B148-AD7E-D601B2A1480C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0800FE-33EE-3127-B3E9-5485A5B4E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B3B21C-6063-4F40-71F0-E07AEC788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8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869E631-32E3-47C3-3B77-D575767F0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E1F8D61-8698-D03A-200D-DAA9B9888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7BA9A1-D91C-CAA9-D8BB-3C540C6EE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C353B-D670-B148-AD7E-D601B2A1480C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E9FD68-D3C3-37B8-4C27-71FE4D04A7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4FAAA4-F392-00D4-CCC0-B1DDD20A74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E1293-247C-C547-BAF8-62D74B942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3771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DF4E1D-912A-C20E-C131-81FDA7366D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65381F-CE35-C9C1-B511-1FBE2B1F5A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9E9F1A8E-EDB3-B00C-B06E-6FC6A6038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88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Texto&#10;&#10;Descrição gerada automaticamente">
            <a:extLst>
              <a:ext uri="{FF2B5EF4-FFF2-40B4-BE49-F238E27FC236}">
                <a16:creationId xmlns:a16="http://schemas.microsoft.com/office/drawing/2014/main" id="{190E1F7C-ED42-B321-6262-5DADB359D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06" y="1081216"/>
            <a:ext cx="4695568" cy="469556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AEBE0C0C-E9CF-1E30-C7D5-003FBA22A3C8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7FFB7B9-3B76-65D7-14B2-A6E0D4ED8908}"/>
              </a:ext>
            </a:extLst>
          </p:cNvPr>
          <p:cNvSpPr/>
          <p:nvPr/>
        </p:nvSpPr>
        <p:spPr>
          <a:xfrm>
            <a:off x="5478159" y="1680519"/>
            <a:ext cx="494271" cy="494271"/>
          </a:xfrm>
          <a:prstGeom prst="ellipse">
            <a:avLst/>
          </a:prstGeom>
          <a:solidFill>
            <a:schemeClr val="bg2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/>
              <a:t>01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699BF51-8D68-74AE-3180-1B945A8ABA67}"/>
              </a:ext>
            </a:extLst>
          </p:cNvPr>
          <p:cNvSpPr/>
          <p:nvPr/>
        </p:nvSpPr>
        <p:spPr>
          <a:xfrm>
            <a:off x="5478159" y="2364260"/>
            <a:ext cx="494271" cy="494271"/>
          </a:xfrm>
          <a:prstGeom prst="ellipse">
            <a:avLst/>
          </a:prstGeom>
          <a:solidFill>
            <a:schemeClr val="bg2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/>
              <a:t>02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CFA08CB-D336-AB5C-B895-C15BE1667904}"/>
              </a:ext>
            </a:extLst>
          </p:cNvPr>
          <p:cNvSpPr/>
          <p:nvPr/>
        </p:nvSpPr>
        <p:spPr>
          <a:xfrm>
            <a:off x="5478159" y="3056240"/>
            <a:ext cx="494271" cy="494271"/>
          </a:xfrm>
          <a:prstGeom prst="ellipse">
            <a:avLst/>
          </a:prstGeom>
          <a:solidFill>
            <a:schemeClr val="bg2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/>
              <a:t>03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2E2AABA-3B48-D61F-12F6-4DADFE36B139}"/>
              </a:ext>
            </a:extLst>
          </p:cNvPr>
          <p:cNvSpPr/>
          <p:nvPr/>
        </p:nvSpPr>
        <p:spPr>
          <a:xfrm>
            <a:off x="5478159" y="3748220"/>
            <a:ext cx="494271" cy="494271"/>
          </a:xfrm>
          <a:prstGeom prst="ellipse">
            <a:avLst/>
          </a:prstGeom>
          <a:solidFill>
            <a:schemeClr val="bg2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/>
              <a:t>04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0025648-909D-606F-B9BF-B7F3A019779F}"/>
              </a:ext>
            </a:extLst>
          </p:cNvPr>
          <p:cNvSpPr/>
          <p:nvPr/>
        </p:nvSpPr>
        <p:spPr>
          <a:xfrm>
            <a:off x="5478159" y="4440200"/>
            <a:ext cx="494271" cy="494271"/>
          </a:xfrm>
          <a:prstGeom prst="ellipse">
            <a:avLst/>
          </a:prstGeom>
          <a:solidFill>
            <a:schemeClr val="bg2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/>
              <a:t>05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F7A4394-DF07-4858-AB0D-BF59D197E89C}"/>
              </a:ext>
            </a:extLst>
          </p:cNvPr>
          <p:cNvSpPr txBox="1"/>
          <p:nvPr/>
        </p:nvSpPr>
        <p:spPr>
          <a:xfrm>
            <a:off x="6128946" y="1651098"/>
            <a:ext cx="5600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accent2"/>
                </a:solidFill>
              </a:rPr>
              <a:t>29/09</a:t>
            </a:r>
            <a:br>
              <a:rPr lang="pt-BR" dirty="0"/>
            </a:br>
            <a:r>
              <a:rPr lang="pt-BR" b="1" dirty="0"/>
              <a:t>A Justiça de Deus e a culpa </a:t>
            </a:r>
            <a:r>
              <a:rPr lang="pt-BR" b="1" dirty="0">
                <a:solidFill>
                  <a:schemeClr val="tx2"/>
                </a:solidFill>
              </a:rPr>
              <a:t>de Adão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43D59EE-7388-B805-1543-192D38FACF12}"/>
              </a:ext>
            </a:extLst>
          </p:cNvPr>
          <p:cNvSpPr txBox="1"/>
          <p:nvPr/>
        </p:nvSpPr>
        <p:spPr>
          <a:xfrm>
            <a:off x="6128948" y="2288976"/>
            <a:ext cx="5115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accent2"/>
                </a:solidFill>
              </a:rPr>
              <a:t>06/10</a:t>
            </a:r>
            <a:br>
              <a:rPr lang="pt-BR" dirty="0"/>
            </a:br>
            <a:r>
              <a:rPr lang="pt-BR" b="1" dirty="0">
                <a:effectLst/>
              </a:rPr>
              <a:t>Abraão justificado por fé, mas e seus </a:t>
            </a:r>
            <a:r>
              <a:rPr lang="pt-BR" b="1" dirty="0"/>
              <a:t>filhos?</a:t>
            </a:r>
            <a:endParaRPr lang="pt-BR" sz="2000" b="1" dirty="0">
              <a:effectLst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78892A8-F1CC-068A-1330-0F6F04A1AA51}"/>
              </a:ext>
            </a:extLst>
          </p:cNvPr>
          <p:cNvSpPr txBox="1"/>
          <p:nvPr/>
        </p:nvSpPr>
        <p:spPr>
          <a:xfrm>
            <a:off x="6128948" y="2995598"/>
            <a:ext cx="523926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accent2"/>
                </a:solidFill>
              </a:rPr>
              <a:t>13/10</a:t>
            </a:r>
            <a:br>
              <a:rPr lang="pt-BR" dirty="0"/>
            </a:br>
            <a:r>
              <a:rPr lang="pt-BR" sz="2000" b="1" dirty="0"/>
              <a:t>Jesus Cristo Justiça Nossa</a:t>
            </a:r>
            <a:endParaRPr lang="pt-BR" sz="2000" b="1" dirty="0">
              <a:effectLst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EE7FA12-A57C-89C8-8563-ADFCD16D31DF}"/>
              </a:ext>
            </a:extLst>
          </p:cNvPr>
          <p:cNvSpPr txBox="1"/>
          <p:nvPr/>
        </p:nvSpPr>
        <p:spPr>
          <a:xfrm>
            <a:off x="6128946" y="3687578"/>
            <a:ext cx="594744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accent2"/>
                </a:solidFill>
              </a:rPr>
              <a:t>20/10</a:t>
            </a:r>
            <a:br>
              <a:rPr lang="pt-BR" dirty="0"/>
            </a:br>
            <a:r>
              <a:rPr lang="pt-BR" sz="2000" b="1" dirty="0">
                <a:effectLst/>
              </a:rPr>
              <a:t>O que os apóstolos aprenderam sobre Justiça pela </a:t>
            </a:r>
            <a:r>
              <a:rPr lang="pt-BR" sz="2000" b="1" dirty="0"/>
              <a:t>fé</a:t>
            </a:r>
            <a:endParaRPr lang="pt-BR" sz="2000" b="1" dirty="0">
              <a:effectLst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02443D8-BD32-A0A1-6C51-50CBA6DD07D5}"/>
              </a:ext>
            </a:extLst>
          </p:cNvPr>
          <p:cNvSpPr txBox="1"/>
          <p:nvPr/>
        </p:nvSpPr>
        <p:spPr>
          <a:xfrm>
            <a:off x="6128947" y="4376585"/>
            <a:ext cx="54452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accent2"/>
                </a:solidFill>
              </a:rPr>
              <a:t>27/10</a:t>
            </a:r>
            <a:br>
              <a:rPr lang="pt-BR" dirty="0"/>
            </a:br>
            <a:r>
              <a:rPr lang="pt-BR" sz="2000" b="1" dirty="0" err="1">
                <a:effectLst/>
              </a:rPr>
              <a:t>Laodicéia</a:t>
            </a:r>
            <a:r>
              <a:rPr lang="pt-BR" sz="2000" b="1" dirty="0">
                <a:effectLst/>
              </a:rPr>
              <a:t> e o caminho da Justiça pela Fé</a:t>
            </a:r>
          </a:p>
        </p:txBody>
      </p:sp>
    </p:spTree>
    <p:extLst>
      <p:ext uri="{BB962C8B-B14F-4D97-AF65-F5344CB8AC3E}">
        <p14:creationId xmlns:p14="http://schemas.microsoft.com/office/powerpoint/2010/main" val="1064858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JUSTIFICADOS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B617D1C-F8B5-5C90-35F0-CC67B940636D}"/>
              </a:ext>
            </a:extLst>
          </p:cNvPr>
          <p:cNvSpPr txBox="1"/>
          <p:nvPr/>
        </p:nvSpPr>
        <p:spPr>
          <a:xfrm>
            <a:off x="517793" y="2644170"/>
            <a:ext cx="96695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Como posso ser justificado por Deus?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Se eu praticar boas obras serei salvo </a:t>
            </a:r>
            <a:r>
              <a:rPr lang="pt-BR" sz="2400" dirty="0"/>
              <a:t>(ir para o céu)</a:t>
            </a:r>
            <a:r>
              <a:rPr lang="pt-BR" sz="2400" b="1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Por que somente Jesus nos pode dar salvação?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Como posso descansar das obras e ter prazer na vontade de Deus?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Como posso obedecer a lei de Deus com alegria e leveza?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Como posso ter paz com Deus?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4E8407B-3B6E-2A7F-6356-57630AD0276D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PERGUNTAS QUE ESTE ESTUDO SE PROPÕE RESPONDER</a:t>
            </a:r>
          </a:p>
        </p:txBody>
      </p:sp>
    </p:spTree>
    <p:extLst>
      <p:ext uri="{BB962C8B-B14F-4D97-AF65-F5344CB8AC3E}">
        <p14:creationId xmlns:p14="http://schemas.microsoft.com/office/powerpoint/2010/main" val="2965211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JUSTIFICADOS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4E8407B-3B6E-2A7F-6356-57630AD0276D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O SIGNIFICADO DE JUSTIFICADO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0AA3D4F-A316-FD31-FF44-788A63752FF8}"/>
              </a:ext>
            </a:extLst>
          </p:cNvPr>
          <p:cNvSpPr txBox="1"/>
          <p:nvPr/>
        </p:nvSpPr>
        <p:spPr>
          <a:xfrm>
            <a:off x="4314812" y="2706081"/>
            <a:ext cx="41225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JUSTIFICADO</a:t>
            </a:r>
            <a:br>
              <a:rPr lang="pt-BR" sz="2400" dirty="0"/>
            </a:br>
            <a:r>
              <a:rPr lang="pt-BR" sz="2400" dirty="0"/>
              <a:t>1. provado judicialmente</a:t>
            </a:r>
          </a:p>
          <a:p>
            <a:r>
              <a:rPr lang="pt-BR" sz="2400" dirty="0"/>
              <a:t>2. </a:t>
            </a:r>
            <a:r>
              <a:rPr lang="pt-BR" sz="2400" dirty="0">
                <a:solidFill>
                  <a:schemeClr val="accent1"/>
                </a:solidFill>
              </a:rPr>
              <a:t>que teve provada ou </a:t>
            </a:r>
            <a:r>
              <a:rPr lang="pt-BR" sz="2400" b="1" dirty="0">
                <a:solidFill>
                  <a:schemeClr val="accent1"/>
                </a:solidFill>
              </a:rPr>
              <a:t>reconhecida a inocência</a:t>
            </a:r>
            <a:r>
              <a:rPr lang="pt-BR" sz="2400" dirty="0">
                <a:solidFill>
                  <a:schemeClr val="accent1"/>
                </a:solidFill>
              </a:rPr>
              <a:t>; </a:t>
            </a:r>
            <a:r>
              <a:rPr lang="pt-BR" sz="2400" b="1" dirty="0">
                <a:solidFill>
                  <a:schemeClr val="accent1"/>
                </a:solidFill>
              </a:rPr>
              <a:t>reabilitado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9944D7A-A45B-7475-63CD-D542594EA860}"/>
              </a:ext>
            </a:extLst>
          </p:cNvPr>
          <p:cNvSpPr/>
          <p:nvPr/>
        </p:nvSpPr>
        <p:spPr>
          <a:xfrm>
            <a:off x="3844317" y="2129051"/>
            <a:ext cx="4677104" cy="3216165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9546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Judgements of Court of Justice when relevant - iPleaders">
            <a:extLst>
              <a:ext uri="{FF2B5EF4-FFF2-40B4-BE49-F238E27FC236}">
                <a16:creationId xmlns:a16="http://schemas.microsoft.com/office/drawing/2014/main" id="{E786A77B-74F2-A457-3A4C-83E81A5F2D1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" r="9554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722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Broken Vase Stock Photo, Picture and Royalty Free Image. Image 113312828.">
            <a:extLst>
              <a:ext uri="{FF2B5EF4-FFF2-40B4-BE49-F238E27FC236}">
                <a16:creationId xmlns:a16="http://schemas.microsoft.com/office/drawing/2014/main" id="{C38D00F8-15BF-9F31-BDDA-673DA20FA6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010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218" name="Picture 2" descr="Deep Thought Images – Browse 28,408 Stock Photos, Vectors, and Video |  Adobe Stock">
            <a:extLst>
              <a:ext uri="{FF2B5EF4-FFF2-40B4-BE49-F238E27FC236}">
                <a16:creationId xmlns:a16="http://schemas.microsoft.com/office/drawing/2014/main" id="{AA79FE94-71F4-5F19-0EEF-C826E48041F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647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JUSTIFICADOS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4E8407B-3B6E-2A7F-6356-57630AD0276D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A NECESSIDADE DE SER JUSTIFICADO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9944D7A-A45B-7475-63CD-D542594EA860}"/>
              </a:ext>
            </a:extLst>
          </p:cNvPr>
          <p:cNvSpPr/>
          <p:nvPr/>
        </p:nvSpPr>
        <p:spPr>
          <a:xfrm>
            <a:off x="620111" y="2301766"/>
            <a:ext cx="4677104" cy="3216165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B7ED15D-D772-42B9-2A1C-C239D112F005}"/>
              </a:ext>
            </a:extLst>
          </p:cNvPr>
          <p:cNvSpPr txBox="1"/>
          <p:nvPr/>
        </p:nvSpPr>
        <p:spPr>
          <a:xfrm>
            <a:off x="808062" y="3398898"/>
            <a:ext cx="436302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²³ pois </a:t>
            </a:r>
            <a:r>
              <a:rPr lang="pt-BR" sz="1600" b="1" dirty="0">
                <a:solidFill>
                  <a:schemeClr val="accent1"/>
                </a:solidFill>
              </a:rPr>
              <a:t>todos pecaram </a:t>
            </a:r>
            <a:r>
              <a:rPr lang="pt-BR" sz="1600" dirty="0"/>
              <a:t>e carecem da glória de Deus,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Romanos 3:23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0AA3FD5-88E0-63EB-2104-38C62F31E111}"/>
              </a:ext>
            </a:extLst>
          </p:cNvPr>
          <p:cNvSpPr txBox="1"/>
          <p:nvPr/>
        </p:nvSpPr>
        <p:spPr>
          <a:xfrm>
            <a:off x="808061" y="2505670"/>
            <a:ext cx="436302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⁵ Eu nasci na </a:t>
            </a:r>
            <a:r>
              <a:rPr lang="pt-BR" sz="1600" b="1" dirty="0">
                <a:solidFill>
                  <a:schemeClr val="accent1"/>
                </a:solidFill>
              </a:rPr>
              <a:t>iniquidade</a:t>
            </a:r>
            <a:r>
              <a:rPr lang="pt-BR" sz="1600" dirty="0"/>
              <a:t>,</a:t>
            </a:r>
          </a:p>
          <a:p>
            <a:r>
              <a:rPr lang="pt-BR" sz="1600" dirty="0"/>
              <a:t>  e em </a:t>
            </a:r>
            <a:r>
              <a:rPr lang="pt-BR" sz="1600" b="1" dirty="0">
                <a:solidFill>
                  <a:schemeClr val="accent1"/>
                </a:solidFill>
              </a:rPr>
              <a:t>pecado</a:t>
            </a:r>
            <a:r>
              <a:rPr lang="pt-BR" sz="1600" dirty="0"/>
              <a:t> me concebeu minha mãe.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Salmos 51:5</a:t>
            </a:r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1F62CEA6-6AF3-0952-46F2-EAA9409E3AD4}"/>
              </a:ext>
            </a:extLst>
          </p:cNvPr>
          <p:cNvCxnSpPr/>
          <p:nvPr/>
        </p:nvCxnSpPr>
        <p:spPr>
          <a:xfrm flipV="1">
            <a:off x="2709200" y="1801552"/>
            <a:ext cx="1282262" cy="8303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79E8130-508F-F17E-19E5-DB4756F0926B}"/>
              </a:ext>
            </a:extLst>
          </p:cNvPr>
          <p:cNvSpPr txBox="1"/>
          <p:nvPr/>
        </p:nvSpPr>
        <p:spPr>
          <a:xfrm>
            <a:off x="3920359" y="1558743"/>
            <a:ext cx="17657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accent1"/>
                </a:solidFill>
              </a:rPr>
              <a:t>Culpado/condenado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A8DD000-64C0-4F18-FD2C-09580E6F0548}"/>
              </a:ext>
            </a:extLst>
          </p:cNvPr>
          <p:cNvSpPr txBox="1"/>
          <p:nvPr/>
        </p:nvSpPr>
        <p:spPr>
          <a:xfrm>
            <a:off x="808061" y="4292126"/>
            <a:ext cx="42158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⁴ Todo </a:t>
            </a:r>
            <a:r>
              <a:rPr lang="pt-BR" sz="1600" b="1" dirty="0">
                <a:solidFill>
                  <a:schemeClr val="accent1"/>
                </a:solidFill>
              </a:rPr>
              <a:t>aquele que pratica o pecado </a:t>
            </a:r>
            <a:r>
              <a:rPr lang="pt-BR" sz="1600" dirty="0"/>
              <a:t>também </a:t>
            </a:r>
            <a:r>
              <a:rPr lang="pt-BR" sz="1600" b="1" dirty="0" err="1">
                <a:solidFill>
                  <a:schemeClr val="accent1"/>
                </a:solidFill>
              </a:rPr>
              <a:t>transgride</a:t>
            </a:r>
            <a:r>
              <a:rPr lang="pt-BR" sz="1600" b="1" dirty="0">
                <a:solidFill>
                  <a:schemeClr val="accent1"/>
                </a:solidFill>
              </a:rPr>
              <a:t> a lei</a:t>
            </a:r>
            <a:r>
              <a:rPr lang="pt-BR" sz="1600" dirty="0"/>
              <a:t>, </a:t>
            </a:r>
            <a:r>
              <a:rPr lang="pt-BR" sz="1600" b="1" dirty="0">
                <a:solidFill>
                  <a:schemeClr val="accent1"/>
                </a:solidFill>
              </a:rPr>
              <a:t>porque o pecado é a transgressão da lei</a:t>
            </a:r>
            <a:r>
              <a:rPr lang="pt-BR" sz="1600" dirty="0"/>
              <a:t>.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1 João 3:4</a:t>
            </a:r>
          </a:p>
        </p:txBody>
      </p:sp>
    </p:spTree>
    <p:extLst>
      <p:ext uri="{BB962C8B-B14F-4D97-AF65-F5344CB8AC3E}">
        <p14:creationId xmlns:p14="http://schemas.microsoft.com/office/powerpoint/2010/main" val="387156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JUSTIFICADOS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4E8407B-3B6E-2A7F-6356-57630AD0276D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A NECESSIDADE DE SER JUSTIFICADO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9944D7A-A45B-7475-63CD-D542594EA860}"/>
              </a:ext>
            </a:extLst>
          </p:cNvPr>
          <p:cNvSpPr/>
          <p:nvPr/>
        </p:nvSpPr>
        <p:spPr>
          <a:xfrm>
            <a:off x="620111" y="2301766"/>
            <a:ext cx="4677104" cy="3216165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B7ED15D-D772-42B9-2A1C-C239D112F005}"/>
              </a:ext>
            </a:extLst>
          </p:cNvPr>
          <p:cNvSpPr txBox="1"/>
          <p:nvPr/>
        </p:nvSpPr>
        <p:spPr>
          <a:xfrm>
            <a:off x="808062" y="3398898"/>
            <a:ext cx="436302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²³ pois </a:t>
            </a:r>
            <a:r>
              <a:rPr lang="pt-BR" sz="1600" b="1" dirty="0">
                <a:solidFill>
                  <a:schemeClr val="accent1"/>
                </a:solidFill>
              </a:rPr>
              <a:t>todos pecaram </a:t>
            </a:r>
            <a:r>
              <a:rPr lang="pt-BR" sz="1600" dirty="0"/>
              <a:t>e carecem da glória de Deus,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Romanos 3:23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0AA3FD5-88E0-63EB-2104-38C62F31E111}"/>
              </a:ext>
            </a:extLst>
          </p:cNvPr>
          <p:cNvSpPr txBox="1"/>
          <p:nvPr/>
        </p:nvSpPr>
        <p:spPr>
          <a:xfrm>
            <a:off x="808061" y="2505670"/>
            <a:ext cx="436302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⁵ Eu nasci na </a:t>
            </a:r>
            <a:r>
              <a:rPr lang="pt-BR" sz="1600" b="1" dirty="0">
                <a:solidFill>
                  <a:schemeClr val="accent1"/>
                </a:solidFill>
              </a:rPr>
              <a:t>iniquidade</a:t>
            </a:r>
            <a:r>
              <a:rPr lang="pt-BR" sz="1600" dirty="0"/>
              <a:t>,</a:t>
            </a:r>
          </a:p>
          <a:p>
            <a:r>
              <a:rPr lang="pt-BR" sz="1600" dirty="0"/>
              <a:t>  e em </a:t>
            </a:r>
            <a:r>
              <a:rPr lang="pt-BR" sz="1600" b="1" dirty="0">
                <a:solidFill>
                  <a:schemeClr val="accent1"/>
                </a:solidFill>
              </a:rPr>
              <a:t>pecado</a:t>
            </a:r>
            <a:r>
              <a:rPr lang="pt-BR" sz="1600" dirty="0"/>
              <a:t> me concebeu minha mãe.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Salmos 51:5</a:t>
            </a:r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1F62CEA6-6AF3-0952-46F2-EAA9409E3AD4}"/>
              </a:ext>
            </a:extLst>
          </p:cNvPr>
          <p:cNvCxnSpPr/>
          <p:nvPr/>
        </p:nvCxnSpPr>
        <p:spPr>
          <a:xfrm flipV="1">
            <a:off x="2709200" y="1801552"/>
            <a:ext cx="1282262" cy="8303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79E8130-508F-F17E-19E5-DB4756F0926B}"/>
              </a:ext>
            </a:extLst>
          </p:cNvPr>
          <p:cNvSpPr txBox="1"/>
          <p:nvPr/>
        </p:nvSpPr>
        <p:spPr>
          <a:xfrm>
            <a:off x="3920359" y="1558743"/>
            <a:ext cx="17657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accent1"/>
                </a:solidFill>
              </a:rPr>
              <a:t>Culpado/condenado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A8DD000-64C0-4F18-FD2C-09580E6F0548}"/>
              </a:ext>
            </a:extLst>
          </p:cNvPr>
          <p:cNvSpPr txBox="1"/>
          <p:nvPr/>
        </p:nvSpPr>
        <p:spPr>
          <a:xfrm>
            <a:off x="808061" y="4292126"/>
            <a:ext cx="42158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⁴ Todo </a:t>
            </a:r>
            <a:r>
              <a:rPr lang="pt-BR" sz="1600" b="1" dirty="0">
                <a:solidFill>
                  <a:schemeClr val="accent1"/>
                </a:solidFill>
              </a:rPr>
              <a:t>aquele que pratica o pecado </a:t>
            </a:r>
            <a:r>
              <a:rPr lang="pt-BR" sz="1600" dirty="0"/>
              <a:t>também </a:t>
            </a:r>
            <a:r>
              <a:rPr lang="pt-BR" sz="1600" b="1" dirty="0" err="1">
                <a:solidFill>
                  <a:schemeClr val="accent1"/>
                </a:solidFill>
              </a:rPr>
              <a:t>transgride</a:t>
            </a:r>
            <a:r>
              <a:rPr lang="pt-BR" sz="1600" b="1" dirty="0">
                <a:solidFill>
                  <a:schemeClr val="accent1"/>
                </a:solidFill>
              </a:rPr>
              <a:t> a lei</a:t>
            </a:r>
            <a:r>
              <a:rPr lang="pt-BR" sz="1600" dirty="0"/>
              <a:t>, </a:t>
            </a:r>
            <a:r>
              <a:rPr lang="pt-BR" sz="1600" b="1" dirty="0">
                <a:solidFill>
                  <a:schemeClr val="accent1"/>
                </a:solidFill>
              </a:rPr>
              <a:t>porque o pecado é a transgressão da lei</a:t>
            </a:r>
            <a:r>
              <a:rPr lang="pt-BR" sz="1600" dirty="0"/>
              <a:t>.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1 João 3:4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08B4BFB-08F1-8353-7AEA-3F9E53268E5E}"/>
              </a:ext>
            </a:extLst>
          </p:cNvPr>
          <p:cNvSpPr/>
          <p:nvPr/>
        </p:nvSpPr>
        <p:spPr>
          <a:xfrm>
            <a:off x="4779422" y="3164400"/>
            <a:ext cx="1954924" cy="14294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C7AE7A8-DEFD-5149-83DB-4E18076839E0}"/>
              </a:ext>
            </a:extLst>
          </p:cNvPr>
          <p:cNvSpPr txBox="1"/>
          <p:nvPr/>
        </p:nvSpPr>
        <p:spPr>
          <a:xfrm>
            <a:off x="4884523" y="3294209"/>
            <a:ext cx="179726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¹² Por conseguinte, a lei é santa; e o mandamento, santo, e justo, e bom. </a:t>
            </a:r>
          </a:p>
          <a:p>
            <a:r>
              <a:rPr lang="pt-BR" sz="1400" dirty="0">
                <a:solidFill>
                  <a:schemeClr val="bg1"/>
                </a:solidFill>
              </a:rPr>
              <a:t>Romanos 7:12</a:t>
            </a:r>
          </a:p>
        </p:txBody>
      </p:sp>
    </p:spTree>
    <p:extLst>
      <p:ext uri="{BB962C8B-B14F-4D97-AF65-F5344CB8AC3E}">
        <p14:creationId xmlns:p14="http://schemas.microsoft.com/office/powerpoint/2010/main" val="2479967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JUSTIFICADOS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4E8407B-3B6E-2A7F-6356-57630AD0276D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A NECESSIDADE DE SER JUSTIFICADO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9944D7A-A45B-7475-63CD-D542594EA860}"/>
              </a:ext>
            </a:extLst>
          </p:cNvPr>
          <p:cNvSpPr/>
          <p:nvPr/>
        </p:nvSpPr>
        <p:spPr>
          <a:xfrm>
            <a:off x="620111" y="2301766"/>
            <a:ext cx="4677104" cy="3216165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C7E6113-CE8F-42A7-8941-A19C17151F6E}"/>
              </a:ext>
            </a:extLst>
          </p:cNvPr>
          <p:cNvSpPr/>
          <p:nvPr/>
        </p:nvSpPr>
        <p:spPr>
          <a:xfrm>
            <a:off x="6550731" y="2301766"/>
            <a:ext cx="4677104" cy="3216165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B7ED15D-D772-42B9-2A1C-C239D112F005}"/>
              </a:ext>
            </a:extLst>
          </p:cNvPr>
          <p:cNvSpPr txBox="1"/>
          <p:nvPr/>
        </p:nvSpPr>
        <p:spPr>
          <a:xfrm>
            <a:off x="808062" y="3398898"/>
            <a:ext cx="436302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²³ pois </a:t>
            </a:r>
            <a:r>
              <a:rPr lang="pt-BR" sz="1600" b="1" dirty="0">
                <a:solidFill>
                  <a:schemeClr val="accent1"/>
                </a:solidFill>
              </a:rPr>
              <a:t>todos pecaram </a:t>
            </a:r>
            <a:r>
              <a:rPr lang="pt-BR" sz="1600" dirty="0"/>
              <a:t>e carecem da glória de Deus,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Romanos 3:23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0AA3FD5-88E0-63EB-2104-38C62F31E111}"/>
              </a:ext>
            </a:extLst>
          </p:cNvPr>
          <p:cNvSpPr txBox="1"/>
          <p:nvPr/>
        </p:nvSpPr>
        <p:spPr>
          <a:xfrm>
            <a:off x="808061" y="2505670"/>
            <a:ext cx="436302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⁵ Eu nasci na </a:t>
            </a:r>
            <a:r>
              <a:rPr lang="pt-BR" sz="1600" b="1" dirty="0">
                <a:solidFill>
                  <a:schemeClr val="accent1"/>
                </a:solidFill>
              </a:rPr>
              <a:t>iniquidade</a:t>
            </a:r>
            <a:r>
              <a:rPr lang="pt-BR" sz="1600" dirty="0"/>
              <a:t>,</a:t>
            </a:r>
          </a:p>
          <a:p>
            <a:r>
              <a:rPr lang="pt-BR" sz="1600" dirty="0"/>
              <a:t>  e em </a:t>
            </a:r>
            <a:r>
              <a:rPr lang="pt-BR" sz="1600" b="1" dirty="0">
                <a:solidFill>
                  <a:schemeClr val="accent1"/>
                </a:solidFill>
              </a:rPr>
              <a:t>pecado</a:t>
            </a:r>
            <a:r>
              <a:rPr lang="pt-BR" sz="1600" dirty="0"/>
              <a:t> me concebeu minha mãe.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Salmos 51:5</a:t>
            </a:r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1F62CEA6-6AF3-0952-46F2-EAA9409E3AD4}"/>
              </a:ext>
            </a:extLst>
          </p:cNvPr>
          <p:cNvCxnSpPr/>
          <p:nvPr/>
        </p:nvCxnSpPr>
        <p:spPr>
          <a:xfrm flipV="1">
            <a:off x="2709200" y="1801552"/>
            <a:ext cx="1282262" cy="8303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79E8130-508F-F17E-19E5-DB4756F0926B}"/>
              </a:ext>
            </a:extLst>
          </p:cNvPr>
          <p:cNvSpPr txBox="1"/>
          <p:nvPr/>
        </p:nvSpPr>
        <p:spPr>
          <a:xfrm>
            <a:off x="3920359" y="1558743"/>
            <a:ext cx="17657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accent1"/>
                </a:solidFill>
              </a:rPr>
              <a:t>Culpado/condenado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A8DD000-64C0-4F18-FD2C-09580E6F0548}"/>
              </a:ext>
            </a:extLst>
          </p:cNvPr>
          <p:cNvSpPr txBox="1"/>
          <p:nvPr/>
        </p:nvSpPr>
        <p:spPr>
          <a:xfrm>
            <a:off x="808061" y="4292126"/>
            <a:ext cx="42158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⁴ Todo </a:t>
            </a:r>
            <a:r>
              <a:rPr lang="pt-BR" sz="1600" b="1" dirty="0">
                <a:solidFill>
                  <a:schemeClr val="accent1"/>
                </a:solidFill>
              </a:rPr>
              <a:t>aquele que pratica o pecado </a:t>
            </a:r>
            <a:r>
              <a:rPr lang="pt-BR" sz="1600" dirty="0"/>
              <a:t>também </a:t>
            </a:r>
            <a:r>
              <a:rPr lang="pt-BR" sz="1600" b="1" dirty="0" err="1">
                <a:solidFill>
                  <a:schemeClr val="accent1"/>
                </a:solidFill>
              </a:rPr>
              <a:t>transgride</a:t>
            </a:r>
            <a:r>
              <a:rPr lang="pt-BR" sz="1600" b="1" dirty="0">
                <a:solidFill>
                  <a:schemeClr val="accent1"/>
                </a:solidFill>
              </a:rPr>
              <a:t> a lei</a:t>
            </a:r>
            <a:r>
              <a:rPr lang="pt-BR" sz="1600" dirty="0"/>
              <a:t>, </a:t>
            </a:r>
            <a:r>
              <a:rPr lang="pt-BR" sz="1600" b="1" dirty="0">
                <a:solidFill>
                  <a:schemeClr val="accent1"/>
                </a:solidFill>
              </a:rPr>
              <a:t>porque o pecado é a transgressão da lei</a:t>
            </a:r>
            <a:r>
              <a:rPr lang="pt-BR" sz="1600" dirty="0"/>
              <a:t>.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1 João 3:4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8480DE8-975F-E5BC-5DF8-6312F84C3AFD}"/>
              </a:ext>
            </a:extLst>
          </p:cNvPr>
          <p:cNvSpPr txBox="1"/>
          <p:nvPr/>
        </p:nvSpPr>
        <p:spPr>
          <a:xfrm>
            <a:off x="6802979" y="3632403"/>
            <a:ext cx="413056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¹ Agora, pois, </a:t>
            </a:r>
            <a:r>
              <a:rPr lang="pt-BR" sz="1600" b="1" dirty="0">
                <a:solidFill>
                  <a:schemeClr val="accent1"/>
                </a:solidFill>
              </a:rPr>
              <a:t>já nenhuma condenação há para os que estão em Cristo Jesus</a:t>
            </a:r>
            <a:r>
              <a:rPr lang="pt-BR" sz="1600" dirty="0"/>
              <a:t>.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Romanos 8:1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668F054-8BD9-CF09-BD45-8823E06C1A61}"/>
              </a:ext>
            </a:extLst>
          </p:cNvPr>
          <p:cNvSpPr txBox="1"/>
          <p:nvPr/>
        </p:nvSpPr>
        <p:spPr>
          <a:xfrm>
            <a:off x="6802979" y="4497473"/>
            <a:ext cx="41305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³³ Quem intentará acusação contra os eleitos de Deus? </a:t>
            </a:r>
            <a:r>
              <a:rPr lang="pt-BR" sz="1600" b="1" dirty="0">
                <a:solidFill>
                  <a:schemeClr val="accent1"/>
                </a:solidFill>
              </a:rPr>
              <a:t>É Deus quem os justifica</a:t>
            </a:r>
            <a:r>
              <a:rPr lang="pt-BR" sz="1600" dirty="0"/>
              <a:t>.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Romanos 8:33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C5A26C57-AEDB-8FB5-875E-340980AF66F7}"/>
              </a:ext>
            </a:extLst>
          </p:cNvPr>
          <p:cNvSpPr txBox="1"/>
          <p:nvPr/>
        </p:nvSpPr>
        <p:spPr>
          <a:xfrm>
            <a:off x="6802979" y="2551826"/>
            <a:ext cx="41305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⁹ Se </a:t>
            </a:r>
            <a:r>
              <a:rPr lang="pt-BR" sz="1600" b="1" dirty="0">
                <a:solidFill>
                  <a:schemeClr val="accent1"/>
                </a:solidFill>
              </a:rPr>
              <a:t>confessarmos os nossos pecados</a:t>
            </a:r>
            <a:r>
              <a:rPr lang="pt-BR" sz="1600" dirty="0"/>
              <a:t>, </a:t>
            </a:r>
            <a:r>
              <a:rPr lang="pt-BR" sz="1600" b="1" dirty="0">
                <a:solidFill>
                  <a:schemeClr val="accent1"/>
                </a:solidFill>
              </a:rPr>
              <a:t>ele é fiel e justo para nos perdoar os pecados e nos purificar de toda injustiça</a:t>
            </a:r>
            <a:r>
              <a:rPr lang="pt-BR" sz="1600" dirty="0"/>
              <a:t>.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1 João 1:9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D270BE4-FC1B-E3B0-F16F-2EF8549B89B7}"/>
              </a:ext>
            </a:extLst>
          </p:cNvPr>
          <p:cNvSpPr/>
          <p:nvPr/>
        </p:nvSpPr>
        <p:spPr>
          <a:xfrm>
            <a:off x="4779422" y="3164400"/>
            <a:ext cx="1954924" cy="14294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E72570C-BF1F-3500-0B1D-2A57C519C345}"/>
              </a:ext>
            </a:extLst>
          </p:cNvPr>
          <p:cNvSpPr txBox="1"/>
          <p:nvPr/>
        </p:nvSpPr>
        <p:spPr>
          <a:xfrm>
            <a:off x="4884523" y="3294209"/>
            <a:ext cx="179726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¹² Por conseguinte, a lei é santa; e o mandamento, santo, e justo, e bom. </a:t>
            </a:r>
          </a:p>
          <a:p>
            <a:r>
              <a:rPr lang="pt-BR" sz="1400" dirty="0">
                <a:solidFill>
                  <a:schemeClr val="bg1"/>
                </a:solidFill>
              </a:rPr>
              <a:t>Romanos 7:12</a:t>
            </a:r>
          </a:p>
        </p:txBody>
      </p:sp>
    </p:spTree>
    <p:extLst>
      <p:ext uri="{BB962C8B-B14F-4D97-AF65-F5344CB8AC3E}">
        <p14:creationId xmlns:p14="http://schemas.microsoft.com/office/powerpoint/2010/main" val="1314751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JUSTIFICADOS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4E8407B-3B6E-2A7F-6356-57630AD0276D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A NECESSIDADE DE SER JUSTIFICADO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E0D3F84-EDD9-BAFB-EDE3-30FA14F906AB}"/>
              </a:ext>
            </a:extLst>
          </p:cNvPr>
          <p:cNvSpPr txBox="1"/>
          <p:nvPr/>
        </p:nvSpPr>
        <p:spPr>
          <a:xfrm>
            <a:off x="1550275" y="2598003"/>
            <a:ext cx="909144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/>
              <a:t>O QUE PRECISO FAZER PARA SER</a:t>
            </a:r>
            <a:br>
              <a:rPr lang="pt-BR" sz="4800" b="1" dirty="0"/>
            </a:br>
            <a:r>
              <a:rPr lang="pt-BR" sz="5400" b="1" dirty="0"/>
              <a:t>JUSTIFICADO POR DEUS</a:t>
            </a:r>
            <a:r>
              <a:rPr lang="pt-BR" sz="48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30606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JUSTIFICADOS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4E8407B-3B6E-2A7F-6356-57630AD0276D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A NECESSIDADE DE SER JUSTIFICADO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8D0DF84-7421-06B4-89F8-110A1E228EB6}"/>
              </a:ext>
            </a:extLst>
          </p:cNvPr>
          <p:cNvSpPr txBox="1"/>
          <p:nvPr/>
        </p:nvSpPr>
        <p:spPr>
          <a:xfrm>
            <a:off x="1397876" y="2613749"/>
            <a:ext cx="898634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/>
              <a:t>¹² Portanto, assim </a:t>
            </a:r>
            <a:r>
              <a:rPr lang="pt-BR" sz="2800" b="1" dirty="0">
                <a:solidFill>
                  <a:schemeClr val="accent1"/>
                </a:solidFill>
              </a:rPr>
              <a:t>como por um só homem entrou o pecado no mundo</a:t>
            </a:r>
            <a:r>
              <a:rPr lang="pt-BR" sz="2800" dirty="0"/>
              <a:t>, e pelo pecado, a morte, assim também </a:t>
            </a:r>
            <a:r>
              <a:rPr lang="pt-BR" sz="2800" b="1" dirty="0">
                <a:solidFill>
                  <a:schemeClr val="accent1"/>
                </a:solidFill>
              </a:rPr>
              <a:t>a morte passou a todos os homens, porque todos pecaram</a:t>
            </a:r>
            <a:r>
              <a:rPr lang="pt-BR" sz="2800" dirty="0"/>
              <a:t>.  </a:t>
            </a:r>
          </a:p>
          <a:p>
            <a:pPr algn="ctr"/>
            <a:endParaRPr lang="pt-BR" sz="2800" dirty="0"/>
          </a:p>
          <a:p>
            <a:pPr algn="ctr"/>
            <a:r>
              <a:rPr lang="pt-BR" dirty="0">
                <a:solidFill>
                  <a:schemeClr val="accent1"/>
                </a:solidFill>
              </a:rPr>
              <a:t>Romanos 5:12</a:t>
            </a:r>
          </a:p>
        </p:txBody>
      </p:sp>
    </p:spTree>
    <p:extLst>
      <p:ext uri="{BB962C8B-B14F-4D97-AF65-F5344CB8AC3E}">
        <p14:creationId xmlns:p14="http://schemas.microsoft.com/office/powerpoint/2010/main" val="3644170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42" name="Picture 2" descr="Star Trek and Eden - Macleans.ca">
            <a:extLst>
              <a:ext uri="{FF2B5EF4-FFF2-40B4-BE49-F238E27FC236}">
                <a16:creationId xmlns:a16="http://schemas.microsoft.com/office/drawing/2014/main" id="{5BF5B012-02F9-0BB3-AC3C-4817488FB44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511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JUSTIÇA DE DEUS E A CULPA DE ADÃO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406EC073-12B5-7176-E1EA-B392C5696E9F}"/>
              </a:ext>
            </a:extLst>
          </p:cNvPr>
          <p:cNvSpPr txBox="1">
            <a:spLocks/>
          </p:cNvSpPr>
          <p:nvPr/>
        </p:nvSpPr>
        <p:spPr>
          <a:xfrm>
            <a:off x="838200" y="977462"/>
            <a:ext cx="10515600" cy="51995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2200" b="1" dirty="0">
                <a:latin typeface="Corbel" panose="020B0503020204020204" pitchFamily="34" charset="0"/>
              </a:rPr>
              <a:t>A JUSTIÇA DE DEUS NO ÉDEN</a:t>
            </a:r>
          </a:p>
          <a:p>
            <a:pPr lvl="1" algn="l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OBEDIÊNCIA A LEI PELA FÉ</a:t>
            </a:r>
          </a:p>
          <a:p>
            <a:pPr lvl="1" algn="l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 QUEBRANTAMENTO DA LEI DE DEUS</a:t>
            </a:r>
          </a:p>
          <a:p>
            <a:pPr algn="l"/>
            <a:r>
              <a:rPr lang="pt-BR" sz="2200" b="1" dirty="0">
                <a:latin typeface="Corbel" panose="020B0503020204020204" pitchFamily="34" charset="0"/>
              </a:rPr>
              <a:t>O PRINCÍPIO DA JUSTIFICAÇÃO PELAS OBRAS</a:t>
            </a:r>
          </a:p>
          <a:p>
            <a:pPr lvl="1" algn="l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JUSTIÇA PELAS OBRAS</a:t>
            </a:r>
          </a:p>
          <a:p>
            <a:pPr lvl="1" algn="l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 VENENO DA JUSTIÇA PELAS OBRAS</a:t>
            </a:r>
          </a:p>
        </p:txBody>
      </p:sp>
    </p:spTree>
    <p:extLst>
      <p:ext uri="{BB962C8B-B14F-4D97-AF65-F5344CB8AC3E}">
        <p14:creationId xmlns:p14="http://schemas.microsoft.com/office/powerpoint/2010/main" val="1728365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112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266" name="Picture 2" descr="Garden Of Eden Images – Browse 10,516 Stock Photos, Vectors, and Video |  Adobe Stock">
            <a:extLst>
              <a:ext uri="{FF2B5EF4-FFF2-40B4-BE49-F238E27FC236}">
                <a16:creationId xmlns:a16="http://schemas.microsoft.com/office/drawing/2014/main" id="{81C14688-1B82-48F6-613D-7F1D3EF32AC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3562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Como era o Jardim do Éden e ele era físico ou espiritual? [ COMPLETO ]">
            <a:extLst>
              <a:ext uri="{FF2B5EF4-FFF2-40B4-BE49-F238E27FC236}">
                <a16:creationId xmlns:a16="http://schemas.microsoft.com/office/drawing/2014/main" id="{F267F4EE-094A-1C10-502B-F234162A717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84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JUSTIÇA DE DEUS NO ÉDEN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EC3B313-5F54-6496-02DC-007CCF2343FB}"/>
              </a:ext>
            </a:extLst>
          </p:cNvPr>
          <p:cNvSpPr txBox="1"/>
          <p:nvPr/>
        </p:nvSpPr>
        <p:spPr>
          <a:xfrm>
            <a:off x="517792" y="3210938"/>
            <a:ext cx="50316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solidFill>
                  <a:schemeClr val="accent1"/>
                </a:solidFill>
              </a:rPr>
              <a:t>Gênesis 2:15-17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OBEDIÊNCIA A LEI PELA FÉ</a:t>
            </a:r>
          </a:p>
        </p:txBody>
      </p:sp>
      <p:pic>
        <p:nvPicPr>
          <p:cNvPr id="12292" name="Picture 4" descr="15 Garden of Eden ideas | garden of eden, adam and eve, bible art">
            <a:extLst>
              <a:ext uri="{FF2B5EF4-FFF2-40B4-BE49-F238E27FC236}">
                <a16:creationId xmlns:a16="http://schemas.microsoft.com/office/drawing/2014/main" id="{90ECFA4F-49D4-BA2A-BD9F-3B41F7D16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657" y="994103"/>
            <a:ext cx="37211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763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JUSTIÇA DE DEUS NO ÉDEN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EC3B313-5F54-6496-02DC-007CCF2343FB}"/>
              </a:ext>
            </a:extLst>
          </p:cNvPr>
          <p:cNvSpPr txBox="1"/>
          <p:nvPr/>
        </p:nvSpPr>
        <p:spPr>
          <a:xfrm>
            <a:off x="517793" y="2605872"/>
            <a:ext cx="51788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¹⁵ Tomou, pois, o Senhor Deus ao homem e o colocou no jardim do Éden para o cultivar e o guardar.</a:t>
            </a:r>
          </a:p>
          <a:p>
            <a:r>
              <a:rPr lang="pt-BR" sz="1600" dirty="0"/>
              <a:t>¹⁶ </a:t>
            </a:r>
            <a:r>
              <a:rPr lang="pt-BR" sz="1600" b="1" u="sng" dirty="0"/>
              <a:t>E o Senhor Deus lhe deu esta ordem</a:t>
            </a:r>
            <a:r>
              <a:rPr lang="pt-BR" sz="1600" dirty="0"/>
              <a:t>: </a:t>
            </a:r>
            <a:br>
              <a:rPr lang="pt-BR" sz="1600" dirty="0"/>
            </a:br>
            <a:r>
              <a:rPr lang="pt-BR" sz="1600" dirty="0"/>
              <a:t>	</a:t>
            </a:r>
            <a:r>
              <a:rPr lang="pt-BR" sz="1600" b="1" dirty="0">
                <a:solidFill>
                  <a:srgbClr val="00B050"/>
                </a:solidFill>
              </a:rPr>
              <a:t>De toda árvore do jardim comerás livremente,</a:t>
            </a:r>
          </a:p>
          <a:p>
            <a:r>
              <a:rPr lang="pt-BR" sz="1600" dirty="0"/>
              <a:t>	¹⁷ </a:t>
            </a:r>
            <a:r>
              <a:rPr lang="pt-BR" sz="1600" b="1" dirty="0">
                <a:solidFill>
                  <a:srgbClr val="00B0F0"/>
                </a:solidFill>
              </a:rPr>
              <a:t>mas da árvore do conhecimento do bem e do</a:t>
            </a:r>
            <a:br>
              <a:rPr lang="pt-BR" sz="1600" b="1" dirty="0">
                <a:solidFill>
                  <a:srgbClr val="00B0F0"/>
                </a:solidFill>
              </a:rPr>
            </a:br>
            <a:r>
              <a:rPr lang="pt-BR" sz="1600" b="1" dirty="0">
                <a:solidFill>
                  <a:srgbClr val="00B0F0"/>
                </a:solidFill>
              </a:rPr>
              <a:t>	    mal não comerás; </a:t>
            </a:r>
          </a:p>
          <a:p>
            <a:r>
              <a:rPr lang="pt-BR" sz="1600" dirty="0"/>
              <a:t>		</a:t>
            </a:r>
            <a:r>
              <a:rPr lang="pt-BR" sz="1600" b="1" dirty="0"/>
              <a:t>porque, no dia em que dela</a:t>
            </a:r>
            <a:br>
              <a:rPr lang="pt-BR" sz="1600" b="1" dirty="0"/>
            </a:br>
            <a:r>
              <a:rPr lang="pt-BR" sz="1600" b="1" dirty="0"/>
              <a:t>		comeres, certamente morrerás</a:t>
            </a:r>
            <a:r>
              <a:rPr lang="pt-BR" sz="1600" dirty="0"/>
              <a:t>.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Gênesis 2:15-17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OBEDIÊNCIA A LEI PELA FÉ</a:t>
            </a:r>
          </a:p>
        </p:txBody>
      </p:sp>
      <p:cxnSp>
        <p:nvCxnSpPr>
          <p:cNvPr id="3" name="Conector Angulado 2">
            <a:extLst>
              <a:ext uri="{FF2B5EF4-FFF2-40B4-BE49-F238E27FC236}">
                <a16:creationId xmlns:a16="http://schemas.microsoft.com/office/drawing/2014/main" id="{0C6AB2A1-FCB8-A40C-ECFE-6205F88B9F7F}"/>
              </a:ext>
            </a:extLst>
          </p:cNvPr>
          <p:cNvCxnSpPr>
            <a:cxnSpLocks/>
          </p:cNvCxnSpPr>
          <p:nvPr/>
        </p:nvCxnSpPr>
        <p:spPr>
          <a:xfrm>
            <a:off x="1450428" y="3878317"/>
            <a:ext cx="882872" cy="483479"/>
          </a:xfrm>
          <a:prstGeom prst="bentConnector3">
            <a:avLst>
              <a:gd name="adj1" fmla="val -4404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>
            <a:extLst>
              <a:ext uri="{FF2B5EF4-FFF2-40B4-BE49-F238E27FC236}">
                <a16:creationId xmlns:a16="http://schemas.microsoft.com/office/drawing/2014/main" id="{48DA5834-CCD9-1607-7E51-44FB58B0448C}"/>
              </a:ext>
            </a:extLst>
          </p:cNvPr>
          <p:cNvSpPr/>
          <p:nvPr/>
        </p:nvSpPr>
        <p:spPr>
          <a:xfrm>
            <a:off x="2343810" y="4088525"/>
            <a:ext cx="2911362" cy="5465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Picture 4" descr="15 Garden of Eden ideas | garden of eden, adam and eve, bible art">
            <a:extLst>
              <a:ext uri="{FF2B5EF4-FFF2-40B4-BE49-F238E27FC236}">
                <a16:creationId xmlns:a16="http://schemas.microsoft.com/office/drawing/2014/main" id="{53C24B8C-98C0-2465-9C03-2B66D995A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657" y="994103"/>
            <a:ext cx="37211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131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JUSTIÇA DE DEUS NO ÉDEN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EC3B313-5F54-6496-02DC-007CCF2343FB}"/>
              </a:ext>
            </a:extLst>
          </p:cNvPr>
          <p:cNvSpPr txBox="1"/>
          <p:nvPr/>
        </p:nvSpPr>
        <p:spPr>
          <a:xfrm>
            <a:off x="517793" y="2605872"/>
            <a:ext cx="51788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¹⁵ Tomou, pois, o Senhor Deus ao homem e o colocou no jardim do Éden para o cultivar e o guardar.</a:t>
            </a:r>
          </a:p>
          <a:p>
            <a:r>
              <a:rPr lang="pt-BR" sz="1600" dirty="0"/>
              <a:t>¹⁶ </a:t>
            </a:r>
            <a:r>
              <a:rPr lang="pt-BR" sz="1600" b="1" u="sng" dirty="0"/>
              <a:t>E o Senhor Deus lhe deu esta ordem</a:t>
            </a:r>
            <a:r>
              <a:rPr lang="pt-BR" sz="1600" dirty="0"/>
              <a:t>: </a:t>
            </a:r>
            <a:br>
              <a:rPr lang="pt-BR" sz="1600" dirty="0"/>
            </a:br>
            <a:r>
              <a:rPr lang="pt-BR" sz="1600" dirty="0"/>
              <a:t>	</a:t>
            </a:r>
            <a:r>
              <a:rPr lang="pt-BR" sz="1600" b="1" dirty="0">
                <a:solidFill>
                  <a:srgbClr val="00B050"/>
                </a:solidFill>
              </a:rPr>
              <a:t>De toda árvore do jardim comerás livremente,</a:t>
            </a:r>
          </a:p>
          <a:p>
            <a:r>
              <a:rPr lang="pt-BR" sz="1600" dirty="0"/>
              <a:t>	¹⁷ </a:t>
            </a:r>
            <a:r>
              <a:rPr lang="pt-BR" sz="1600" b="1" dirty="0">
                <a:solidFill>
                  <a:srgbClr val="00B0F0"/>
                </a:solidFill>
              </a:rPr>
              <a:t>mas da árvore do conhecimento do bem e do</a:t>
            </a:r>
            <a:br>
              <a:rPr lang="pt-BR" sz="1600" b="1" dirty="0">
                <a:solidFill>
                  <a:srgbClr val="00B0F0"/>
                </a:solidFill>
              </a:rPr>
            </a:br>
            <a:r>
              <a:rPr lang="pt-BR" sz="1600" b="1" dirty="0">
                <a:solidFill>
                  <a:srgbClr val="00B0F0"/>
                </a:solidFill>
              </a:rPr>
              <a:t>	    mal não comerás; </a:t>
            </a:r>
          </a:p>
          <a:p>
            <a:r>
              <a:rPr lang="pt-BR" sz="1600" dirty="0"/>
              <a:t>		</a:t>
            </a:r>
            <a:r>
              <a:rPr lang="pt-BR" sz="1600" b="1" dirty="0"/>
              <a:t>porque, no dia em que dela</a:t>
            </a:r>
            <a:br>
              <a:rPr lang="pt-BR" sz="1600" b="1" dirty="0"/>
            </a:br>
            <a:r>
              <a:rPr lang="pt-BR" sz="1600" b="1" dirty="0"/>
              <a:t>		comeres, certamente morrerás</a:t>
            </a:r>
            <a:r>
              <a:rPr lang="pt-BR" sz="1600" dirty="0"/>
              <a:t>.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Gênesis 2:15-17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OBEDIÊNCIA A LEI PELA FÉ</a:t>
            </a:r>
          </a:p>
        </p:txBody>
      </p:sp>
      <p:cxnSp>
        <p:nvCxnSpPr>
          <p:cNvPr id="3" name="Conector Angulado 2">
            <a:extLst>
              <a:ext uri="{FF2B5EF4-FFF2-40B4-BE49-F238E27FC236}">
                <a16:creationId xmlns:a16="http://schemas.microsoft.com/office/drawing/2014/main" id="{0C6AB2A1-FCB8-A40C-ECFE-6205F88B9F7F}"/>
              </a:ext>
            </a:extLst>
          </p:cNvPr>
          <p:cNvCxnSpPr>
            <a:cxnSpLocks/>
          </p:cNvCxnSpPr>
          <p:nvPr/>
        </p:nvCxnSpPr>
        <p:spPr>
          <a:xfrm>
            <a:off x="1450428" y="3878317"/>
            <a:ext cx="882872" cy="483479"/>
          </a:xfrm>
          <a:prstGeom prst="bentConnector3">
            <a:avLst>
              <a:gd name="adj1" fmla="val -4404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>
            <a:extLst>
              <a:ext uri="{FF2B5EF4-FFF2-40B4-BE49-F238E27FC236}">
                <a16:creationId xmlns:a16="http://schemas.microsoft.com/office/drawing/2014/main" id="{48DA5834-CCD9-1607-7E51-44FB58B0448C}"/>
              </a:ext>
            </a:extLst>
          </p:cNvPr>
          <p:cNvSpPr/>
          <p:nvPr/>
        </p:nvSpPr>
        <p:spPr>
          <a:xfrm>
            <a:off x="2343810" y="4088525"/>
            <a:ext cx="2911362" cy="5465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16878BE-332D-5E2F-AD2A-C8437C5245C5}"/>
              </a:ext>
            </a:extLst>
          </p:cNvPr>
          <p:cNvSpPr txBox="1"/>
          <p:nvPr/>
        </p:nvSpPr>
        <p:spPr>
          <a:xfrm>
            <a:off x="5075260" y="3900129"/>
            <a:ext cx="1420137" cy="46166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Obediência pela fé 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na Palavra de Deus</a:t>
            </a:r>
          </a:p>
        </p:txBody>
      </p:sp>
      <p:pic>
        <p:nvPicPr>
          <p:cNvPr id="12" name="Picture 4" descr="15 Garden of Eden ideas | garden of eden, adam and eve, bible art">
            <a:extLst>
              <a:ext uri="{FF2B5EF4-FFF2-40B4-BE49-F238E27FC236}">
                <a16:creationId xmlns:a16="http://schemas.microsoft.com/office/drawing/2014/main" id="{725283A3-58EF-4CD0-90EA-B8DEA4D10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657" y="994103"/>
            <a:ext cx="37211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580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NO PRINCÍPIO HAVIA A GRAÇA E A LEI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EC3B313-5F54-6496-02DC-007CCF2343FB}"/>
              </a:ext>
            </a:extLst>
          </p:cNvPr>
          <p:cNvSpPr txBox="1"/>
          <p:nvPr/>
        </p:nvSpPr>
        <p:spPr>
          <a:xfrm>
            <a:off x="517793" y="2605872"/>
            <a:ext cx="519211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¹⁵ Tomou, pois, o Senhor Deus ao homem e o colocou no jardim do Éden para o cultivar e o guardar.</a:t>
            </a:r>
          </a:p>
          <a:p>
            <a:r>
              <a:rPr lang="pt-BR" sz="1600" dirty="0"/>
              <a:t>¹⁶ </a:t>
            </a:r>
            <a:r>
              <a:rPr lang="pt-BR" sz="1600" b="1" u="sng" dirty="0"/>
              <a:t>E o Senhor Deus lhe deu esta ordem</a:t>
            </a:r>
            <a:r>
              <a:rPr lang="pt-BR" sz="1600" dirty="0"/>
              <a:t>: </a:t>
            </a:r>
            <a:br>
              <a:rPr lang="pt-BR" sz="1600" dirty="0"/>
            </a:br>
            <a:r>
              <a:rPr lang="pt-BR" sz="1600" dirty="0"/>
              <a:t>	</a:t>
            </a:r>
            <a:r>
              <a:rPr lang="pt-BR" sz="1600" b="1" dirty="0">
                <a:solidFill>
                  <a:srgbClr val="00B050"/>
                </a:solidFill>
              </a:rPr>
              <a:t>De toda árvore do jardim comerás livremente,</a:t>
            </a:r>
          </a:p>
          <a:p>
            <a:r>
              <a:rPr lang="pt-BR" sz="1600" dirty="0"/>
              <a:t>	¹⁷ </a:t>
            </a:r>
            <a:r>
              <a:rPr lang="pt-BR" sz="1600" b="1" dirty="0">
                <a:solidFill>
                  <a:srgbClr val="00B0F0"/>
                </a:solidFill>
              </a:rPr>
              <a:t>mas da árvore do conhecimento do bem e do</a:t>
            </a:r>
            <a:br>
              <a:rPr lang="pt-BR" sz="1600" b="1" dirty="0">
                <a:solidFill>
                  <a:srgbClr val="00B0F0"/>
                </a:solidFill>
              </a:rPr>
            </a:br>
            <a:r>
              <a:rPr lang="pt-BR" sz="1600" b="1" dirty="0">
                <a:solidFill>
                  <a:srgbClr val="00B0F0"/>
                </a:solidFill>
              </a:rPr>
              <a:t>	    mal não comerás; </a:t>
            </a:r>
          </a:p>
          <a:p>
            <a:r>
              <a:rPr lang="pt-BR" sz="1600" dirty="0"/>
              <a:t>		porque, no dia em que dela</a:t>
            </a:r>
            <a:br>
              <a:rPr lang="pt-BR" sz="1600" dirty="0"/>
            </a:br>
            <a:r>
              <a:rPr lang="pt-BR" sz="1600" dirty="0"/>
              <a:t>		comeres, certamente morrerás.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Gênesis 2:15-17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A GRAÇA E A LEI MANIFESTADAS NA PERFEIÇÃO DO ÉDEN</a:t>
            </a:r>
          </a:p>
        </p:txBody>
      </p:sp>
      <p:cxnSp>
        <p:nvCxnSpPr>
          <p:cNvPr id="3" name="Conector Angulado 2">
            <a:extLst>
              <a:ext uri="{FF2B5EF4-FFF2-40B4-BE49-F238E27FC236}">
                <a16:creationId xmlns:a16="http://schemas.microsoft.com/office/drawing/2014/main" id="{0C6AB2A1-FCB8-A40C-ECFE-6205F88B9F7F}"/>
              </a:ext>
            </a:extLst>
          </p:cNvPr>
          <p:cNvCxnSpPr>
            <a:cxnSpLocks/>
          </p:cNvCxnSpPr>
          <p:nvPr/>
        </p:nvCxnSpPr>
        <p:spPr>
          <a:xfrm>
            <a:off x="1450428" y="3878317"/>
            <a:ext cx="882872" cy="483479"/>
          </a:xfrm>
          <a:prstGeom prst="bentConnector3">
            <a:avLst>
              <a:gd name="adj1" fmla="val -4404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1545BBA-E4B6-6580-3ED8-D51CAB7D0CB7}"/>
              </a:ext>
            </a:extLst>
          </p:cNvPr>
          <p:cNvSpPr txBox="1"/>
          <p:nvPr/>
        </p:nvSpPr>
        <p:spPr>
          <a:xfrm>
            <a:off x="6642540" y="2406869"/>
            <a:ext cx="40990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⁸ E plantou o Senhor Deus um jardim no Éden, na direção do Oriente, e pôs nele o homem que havia formado.</a:t>
            </a:r>
          </a:p>
          <a:p>
            <a:r>
              <a:rPr lang="pt-BR" sz="1600" dirty="0"/>
              <a:t>⁹ Do solo fez o Senhor Deus brotar </a:t>
            </a:r>
            <a:r>
              <a:rPr lang="pt-BR" sz="1600" b="1" dirty="0">
                <a:solidFill>
                  <a:srgbClr val="00B050"/>
                </a:solidFill>
              </a:rPr>
              <a:t>toda sorte de árvores agradáveis à vista e boas para alimento</a:t>
            </a:r>
            <a:r>
              <a:rPr lang="pt-BR" sz="1600" dirty="0"/>
              <a:t>; </a:t>
            </a:r>
            <a:r>
              <a:rPr lang="pt-BR" sz="1600" b="1" dirty="0">
                <a:solidFill>
                  <a:srgbClr val="00B050"/>
                </a:solidFill>
              </a:rPr>
              <a:t>e também a árvore da vida </a:t>
            </a:r>
            <a:r>
              <a:rPr lang="pt-BR" sz="1600" dirty="0"/>
              <a:t>no meio do jardim e a árvore do conhecimento do bem e do mal.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Gênesis 2:8,9</a:t>
            </a:r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621975AD-E4B0-3215-97E1-6FD03B7629D8}"/>
              </a:ext>
            </a:extLst>
          </p:cNvPr>
          <p:cNvCxnSpPr>
            <a:cxnSpLocks/>
          </p:cNvCxnSpPr>
          <p:nvPr/>
        </p:nvCxnSpPr>
        <p:spPr>
          <a:xfrm>
            <a:off x="5454869" y="3531476"/>
            <a:ext cx="8933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tângulo 19">
            <a:extLst>
              <a:ext uri="{FF2B5EF4-FFF2-40B4-BE49-F238E27FC236}">
                <a16:creationId xmlns:a16="http://schemas.microsoft.com/office/drawing/2014/main" id="{76B7EDA0-388A-EB00-6488-17E3F405340E}"/>
              </a:ext>
            </a:extLst>
          </p:cNvPr>
          <p:cNvSpPr/>
          <p:nvPr/>
        </p:nvSpPr>
        <p:spPr>
          <a:xfrm>
            <a:off x="6482098" y="2291255"/>
            <a:ext cx="4385600" cy="253299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CD9C9FB-84B8-3833-990E-E23356B929AA}"/>
              </a:ext>
            </a:extLst>
          </p:cNvPr>
          <p:cNvSpPr txBox="1"/>
          <p:nvPr/>
        </p:nvSpPr>
        <p:spPr>
          <a:xfrm>
            <a:off x="6625382" y="4939862"/>
            <a:ext cx="40990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00B050"/>
                </a:solidFill>
              </a:rPr>
              <a:t>GRAÇA</a:t>
            </a:r>
          </a:p>
        </p:txBody>
      </p:sp>
    </p:spTree>
    <p:extLst>
      <p:ext uri="{BB962C8B-B14F-4D97-AF65-F5344CB8AC3E}">
        <p14:creationId xmlns:p14="http://schemas.microsoft.com/office/powerpoint/2010/main" val="12753937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NO PRINCÍPIO HAVIA A GRAÇA E A LEI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EC3B313-5F54-6496-02DC-007CCF2343FB}"/>
              </a:ext>
            </a:extLst>
          </p:cNvPr>
          <p:cNvSpPr txBox="1"/>
          <p:nvPr/>
        </p:nvSpPr>
        <p:spPr>
          <a:xfrm>
            <a:off x="6536897" y="3007675"/>
            <a:ext cx="39834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¹⁷ </a:t>
            </a:r>
            <a:r>
              <a:rPr lang="pt-BR" sz="1600" dirty="0">
                <a:solidFill>
                  <a:srgbClr val="00B0F0"/>
                </a:solidFill>
              </a:rPr>
              <a:t>mas da árvore do conhecimento do bem e do mal não comerás; </a:t>
            </a:r>
            <a:r>
              <a:rPr lang="pt-BR" sz="1600" dirty="0"/>
              <a:t>porque, no dia em que dela comeres, certamente morrerás.</a:t>
            </a:r>
            <a:endParaRPr lang="pt-BR" sz="1600" dirty="0">
              <a:solidFill>
                <a:schemeClr val="accent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A GRAÇA E A LEI MANIFESTADAS NA PERFEIÇÃO DO ÉDEN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1545BBA-E4B6-6580-3ED8-D51CAB7D0CB7}"/>
              </a:ext>
            </a:extLst>
          </p:cNvPr>
          <p:cNvSpPr txBox="1"/>
          <p:nvPr/>
        </p:nvSpPr>
        <p:spPr>
          <a:xfrm>
            <a:off x="1631036" y="2390561"/>
            <a:ext cx="40990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⁸ E plantou o Senhor Deus um jardim no Éden, na direção do Oriente, e pôs nele o homem que havia formado.</a:t>
            </a:r>
          </a:p>
          <a:p>
            <a:r>
              <a:rPr lang="pt-BR" sz="1600" dirty="0"/>
              <a:t>⁹ Do solo fez o Senhor Deus brotar </a:t>
            </a:r>
            <a:r>
              <a:rPr lang="pt-BR" sz="1600" b="1" dirty="0">
                <a:solidFill>
                  <a:srgbClr val="00B050"/>
                </a:solidFill>
              </a:rPr>
              <a:t>toda sorte de árvores agradáveis à vista e boas para alimento</a:t>
            </a:r>
            <a:r>
              <a:rPr lang="pt-BR" sz="1600" dirty="0"/>
              <a:t>; </a:t>
            </a:r>
            <a:r>
              <a:rPr lang="pt-BR" sz="1600" b="1" dirty="0">
                <a:solidFill>
                  <a:srgbClr val="00B050"/>
                </a:solidFill>
              </a:rPr>
              <a:t>e também a árvore da vida </a:t>
            </a:r>
            <a:r>
              <a:rPr lang="pt-BR" sz="1600" dirty="0"/>
              <a:t>no meio do jardim e a árvore do conhecimento do bem e do mal.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Gênesis 2:8,9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76B7EDA0-388A-EB00-6488-17E3F405340E}"/>
              </a:ext>
            </a:extLst>
          </p:cNvPr>
          <p:cNvSpPr/>
          <p:nvPr/>
        </p:nvSpPr>
        <p:spPr>
          <a:xfrm>
            <a:off x="1470594" y="2274947"/>
            <a:ext cx="4385600" cy="253299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CD9C9FB-84B8-3833-990E-E23356B929AA}"/>
              </a:ext>
            </a:extLst>
          </p:cNvPr>
          <p:cNvSpPr txBox="1"/>
          <p:nvPr/>
        </p:nvSpPr>
        <p:spPr>
          <a:xfrm>
            <a:off x="1631036" y="4959796"/>
            <a:ext cx="40990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00B050"/>
                </a:solidFill>
              </a:rPr>
              <a:t>GRAÇA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BA3106A-0A64-5BF9-54CB-A9169D32C95D}"/>
              </a:ext>
            </a:extLst>
          </p:cNvPr>
          <p:cNvSpPr txBox="1"/>
          <p:nvPr/>
        </p:nvSpPr>
        <p:spPr>
          <a:xfrm>
            <a:off x="6382725" y="4959796"/>
            <a:ext cx="40990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00B0F0"/>
                </a:solidFill>
              </a:rPr>
              <a:t>LEI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8550110-E702-D4A4-7282-84037B174A5B}"/>
              </a:ext>
            </a:extLst>
          </p:cNvPr>
          <p:cNvSpPr/>
          <p:nvPr/>
        </p:nvSpPr>
        <p:spPr>
          <a:xfrm>
            <a:off x="6335808" y="2274947"/>
            <a:ext cx="4385600" cy="2532993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398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NO PRINCÍPIO HAVIA A GRAÇA E A LEI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A GRAÇA E A LEI MANIFESTADAS NA PERFEIÇÃO DO ÉDEN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4207D6D-9C41-71CA-0468-E08F045986FA}"/>
              </a:ext>
            </a:extLst>
          </p:cNvPr>
          <p:cNvSpPr txBox="1"/>
          <p:nvPr/>
        </p:nvSpPr>
        <p:spPr>
          <a:xfrm>
            <a:off x="798786" y="2322786"/>
            <a:ext cx="672662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/>
                </a:solidFill>
              </a:rPr>
              <a:t>Deus cria o mundo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Gn</a:t>
            </a:r>
            <a:r>
              <a:rPr lang="pt-BR" dirty="0">
                <a:solidFill>
                  <a:schemeClr val="accent1"/>
                </a:solidFill>
              </a:rPr>
              <a:t> 1.1-25)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/>
                </a:solidFill>
              </a:rPr>
              <a:t>Deus cria Adão e Eva a sua imagem e semelhança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Gn</a:t>
            </a:r>
            <a:r>
              <a:rPr lang="pt-BR" dirty="0">
                <a:solidFill>
                  <a:schemeClr val="accent1"/>
                </a:solidFill>
              </a:rPr>
              <a:t> 1.26; 2.27)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/>
                </a:solidFill>
              </a:rPr>
              <a:t>Deus dá uma companheira para a Adão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Gn</a:t>
            </a:r>
            <a:r>
              <a:rPr lang="pt-BR" dirty="0">
                <a:solidFill>
                  <a:schemeClr val="accent1"/>
                </a:solidFill>
              </a:rPr>
              <a:t> 2.21-23)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/>
                </a:solidFill>
              </a:rPr>
              <a:t>Deus confere autoridade e governo para Adão e Eva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Gn</a:t>
            </a:r>
            <a:r>
              <a:rPr lang="pt-BR" dirty="0">
                <a:solidFill>
                  <a:schemeClr val="accent1"/>
                </a:solidFill>
              </a:rPr>
              <a:t> 1.28)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/>
                </a:solidFill>
              </a:rPr>
              <a:t>Deus dá o Seu santo sábado para o homem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Gn</a:t>
            </a:r>
            <a:r>
              <a:rPr lang="pt-BR" dirty="0">
                <a:solidFill>
                  <a:schemeClr val="accent1"/>
                </a:solidFill>
              </a:rPr>
              <a:t> 2.2,3)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/>
                </a:solidFill>
              </a:rPr>
              <a:t>Deus planta um jardim para Adão e Eva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Gn</a:t>
            </a:r>
            <a:r>
              <a:rPr lang="pt-BR" dirty="0">
                <a:solidFill>
                  <a:schemeClr val="accent1"/>
                </a:solidFill>
              </a:rPr>
              <a:t> 2.8,9)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/>
                </a:solidFill>
              </a:rPr>
              <a:t>Deus coloca Adão e Eva no jardim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Gn</a:t>
            </a:r>
            <a:r>
              <a:rPr lang="pt-BR" dirty="0">
                <a:solidFill>
                  <a:schemeClr val="accent1"/>
                </a:solidFill>
              </a:rPr>
              <a:t> 2.15)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/>
                </a:solidFill>
              </a:rPr>
              <a:t>Deus faz brotar toda sorte de árvore para alimento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Gn</a:t>
            </a:r>
            <a:r>
              <a:rPr lang="pt-BR" dirty="0">
                <a:solidFill>
                  <a:schemeClr val="accent1"/>
                </a:solidFill>
              </a:rPr>
              <a:t> 2.8,9)</a:t>
            </a:r>
            <a:endParaRPr lang="pt-BR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/>
                </a:solidFill>
              </a:rPr>
              <a:t>Deus concede a árvore da vida (vida eterna)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Gn</a:t>
            </a:r>
            <a:r>
              <a:rPr lang="pt-BR" dirty="0">
                <a:solidFill>
                  <a:schemeClr val="accent1"/>
                </a:solidFill>
              </a:rPr>
              <a:t> 2.8,9)</a:t>
            </a:r>
            <a:endParaRPr lang="pt-BR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00B0F0"/>
                </a:solidFill>
              </a:rPr>
              <a:t>Deus adverte de não comer do fruto da árvore do conhecimento do bem e do mal, para que eles não morram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Gn</a:t>
            </a:r>
            <a:r>
              <a:rPr lang="pt-BR" dirty="0">
                <a:solidFill>
                  <a:schemeClr val="accent1"/>
                </a:solidFill>
              </a:rPr>
              <a:t> 2.17)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7265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NO PRINCÍPIO HAVIA A GRAÇA E A LEI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A GRAÇA E A LEI MANIFESTADAS NA PERFEIÇÃO DO ÉDEN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4207D6D-9C41-71CA-0468-E08F045986FA}"/>
              </a:ext>
            </a:extLst>
          </p:cNvPr>
          <p:cNvSpPr txBox="1"/>
          <p:nvPr/>
        </p:nvSpPr>
        <p:spPr>
          <a:xfrm>
            <a:off x="798786" y="2322786"/>
            <a:ext cx="672662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/>
                </a:solidFill>
              </a:rPr>
              <a:t>Deus cria o mundo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Gn</a:t>
            </a:r>
            <a:r>
              <a:rPr lang="pt-BR" dirty="0">
                <a:solidFill>
                  <a:schemeClr val="accent1"/>
                </a:solidFill>
              </a:rPr>
              <a:t> 1.1-25)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/>
                </a:solidFill>
              </a:rPr>
              <a:t>Deus cria Adão e Eva a sua imagem e semelhança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Gn</a:t>
            </a:r>
            <a:r>
              <a:rPr lang="pt-BR" dirty="0">
                <a:solidFill>
                  <a:schemeClr val="accent1"/>
                </a:solidFill>
              </a:rPr>
              <a:t> 1.26; 2.27)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/>
                </a:solidFill>
              </a:rPr>
              <a:t>Deus dá uma companheira para a Adão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Gn</a:t>
            </a:r>
            <a:r>
              <a:rPr lang="pt-BR" dirty="0">
                <a:solidFill>
                  <a:schemeClr val="accent1"/>
                </a:solidFill>
              </a:rPr>
              <a:t> 2.21-23)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/>
                </a:solidFill>
              </a:rPr>
              <a:t>Deus confere autoridade e governo para Adão e Eva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Gn</a:t>
            </a:r>
            <a:r>
              <a:rPr lang="pt-BR" dirty="0">
                <a:solidFill>
                  <a:schemeClr val="accent1"/>
                </a:solidFill>
              </a:rPr>
              <a:t> 1.28)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/>
                </a:solidFill>
              </a:rPr>
              <a:t>Deus dá o Seu santo sábado para o homem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Gn</a:t>
            </a:r>
            <a:r>
              <a:rPr lang="pt-BR" dirty="0">
                <a:solidFill>
                  <a:schemeClr val="accent1"/>
                </a:solidFill>
              </a:rPr>
              <a:t> 2.2,3)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/>
                </a:solidFill>
              </a:rPr>
              <a:t>Deus planta um jardim para Adão e Eva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Gn</a:t>
            </a:r>
            <a:r>
              <a:rPr lang="pt-BR" dirty="0">
                <a:solidFill>
                  <a:schemeClr val="accent1"/>
                </a:solidFill>
              </a:rPr>
              <a:t> 2.8,9)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/>
                </a:solidFill>
              </a:rPr>
              <a:t>Deus coloca Adão e Eva no jardim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Gn</a:t>
            </a:r>
            <a:r>
              <a:rPr lang="pt-BR" dirty="0">
                <a:solidFill>
                  <a:schemeClr val="accent1"/>
                </a:solidFill>
              </a:rPr>
              <a:t> 2.15)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/>
                </a:solidFill>
              </a:rPr>
              <a:t>Deus faz brotar toda sorte de árvore para alimento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Gn</a:t>
            </a:r>
            <a:r>
              <a:rPr lang="pt-BR" dirty="0">
                <a:solidFill>
                  <a:schemeClr val="accent1"/>
                </a:solidFill>
              </a:rPr>
              <a:t> 2.8,9)</a:t>
            </a:r>
            <a:endParaRPr lang="pt-BR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/>
                </a:solidFill>
              </a:rPr>
              <a:t>Deus concede a árvore da vida (vida eterna)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Gn</a:t>
            </a:r>
            <a:r>
              <a:rPr lang="pt-BR" dirty="0">
                <a:solidFill>
                  <a:schemeClr val="accent1"/>
                </a:solidFill>
              </a:rPr>
              <a:t> 2.8,9)</a:t>
            </a:r>
            <a:endParaRPr lang="pt-BR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00B0F0"/>
                </a:solidFill>
              </a:rPr>
              <a:t>Deus adverte de não comer do fruto da árvore do conhecimento do bem e do mal, para que eles não morram </a:t>
            </a:r>
            <a:r>
              <a:rPr lang="pt-BR" dirty="0">
                <a:solidFill>
                  <a:schemeClr val="accent1"/>
                </a:solidFill>
              </a:rPr>
              <a:t>(</a:t>
            </a:r>
            <a:r>
              <a:rPr lang="pt-BR" dirty="0" err="1">
                <a:solidFill>
                  <a:schemeClr val="accent1"/>
                </a:solidFill>
              </a:rPr>
              <a:t>Gn</a:t>
            </a:r>
            <a:r>
              <a:rPr lang="pt-BR" dirty="0">
                <a:solidFill>
                  <a:schemeClr val="accent1"/>
                </a:solidFill>
              </a:rPr>
              <a:t> 2.17)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21BA1D4-C685-AC4F-D60B-457BC3AC6A80}"/>
              </a:ext>
            </a:extLst>
          </p:cNvPr>
          <p:cNvSpPr/>
          <p:nvPr/>
        </p:nvSpPr>
        <p:spPr>
          <a:xfrm>
            <a:off x="798786" y="2274947"/>
            <a:ext cx="6999890" cy="253299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851735C-25EB-D130-1AC5-A66E0AF9C771}"/>
              </a:ext>
            </a:extLst>
          </p:cNvPr>
          <p:cNvSpPr txBox="1"/>
          <p:nvPr/>
        </p:nvSpPr>
        <p:spPr>
          <a:xfrm>
            <a:off x="7442181" y="3079778"/>
            <a:ext cx="40990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00B050"/>
                </a:solidFill>
              </a:rPr>
              <a:t>GRAÇA</a:t>
            </a:r>
          </a:p>
        </p:txBody>
      </p:sp>
    </p:spTree>
    <p:extLst>
      <p:ext uri="{BB962C8B-B14F-4D97-AF65-F5344CB8AC3E}">
        <p14:creationId xmlns:p14="http://schemas.microsoft.com/office/powerpoint/2010/main" val="4068087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Rectangle 1536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5362" name="Picture 2" descr="God Squad: The Bible's laws protect animals — to a certain extent">
            <a:extLst>
              <a:ext uri="{FF2B5EF4-FFF2-40B4-BE49-F238E27FC236}">
                <a16:creationId xmlns:a16="http://schemas.microsoft.com/office/drawing/2014/main" id="{ABA7036B-904A-8B98-69DE-A88E7B18A4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1" b="202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8635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JUSTIÇA DE DEUS NO ÉDEN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O QUEBRANTAMENTO DA LEI DE DEUS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967AC2B-6281-DA2B-116E-08C559904211}"/>
              </a:ext>
            </a:extLst>
          </p:cNvPr>
          <p:cNvSpPr txBox="1"/>
          <p:nvPr/>
        </p:nvSpPr>
        <p:spPr>
          <a:xfrm>
            <a:off x="517793" y="1679711"/>
            <a:ext cx="446689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¹ Mas a serpente, mais sagaz que todos os animais selváticos que o Senhor Deus tinha feito, disse à mulher: </a:t>
            </a:r>
            <a:r>
              <a:rPr lang="pt-BR" sz="1600" b="1" dirty="0">
                <a:solidFill>
                  <a:schemeClr val="accent1"/>
                </a:solidFill>
              </a:rPr>
              <a:t>É assim que Deus disse: Não comereis de toda árvore do jardim?</a:t>
            </a:r>
          </a:p>
          <a:p>
            <a:r>
              <a:rPr lang="pt-BR" sz="1600" dirty="0"/>
              <a:t>² Respondeu-lhe a mulher: Do fruto das árvores do jardim podemos comer,</a:t>
            </a:r>
          </a:p>
          <a:p>
            <a:r>
              <a:rPr lang="pt-BR" sz="1600" dirty="0"/>
              <a:t>³ mas do fruto da árvore que está no meio do jardim, disse Deus: Dele não comereis, </a:t>
            </a:r>
            <a:r>
              <a:rPr lang="pt-BR" sz="1600" b="1" dirty="0">
                <a:solidFill>
                  <a:schemeClr val="accent1"/>
                </a:solidFill>
              </a:rPr>
              <a:t>nem tocareis nele</a:t>
            </a:r>
            <a:r>
              <a:rPr lang="pt-BR" sz="1600" dirty="0"/>
              <a:t>, para que não morrais.</a:t>
            </a:r>
          </a:p>
          <a:p>
            <a:r>
              <a:rPr lang="pt-BR" sz="1600" dirty="0"/>
              <a:t>⁴ Então, a serpente disse à mulher: </a:t>
            </a:r>
            <a:r>
              <a:rPr lang="pt-BR" sz="1600" b="1" dirty="0">
                <a:solidFill>
                  <a:schemeClr val="accent1"/>
                </a:solidFill>
              </a:rPr>
              <a:t>É certo que não morrereis.</a:t>
            </a:r>
          </a:p>
          <a:p>
            <a:r>
              <a:rPr lang="pt-BR" sz="1600" b="1" dirty="0">
                <a:solidFill>
                  <a:schemeClr val="accent1"/>
                </a:solidFill>
              </a:rPr>
              <a:t>⁵ Porque Deus sabe que no dia em que dele comerdes se vos abrirão os olhos e, como Deus, sereis conhecedores do bem e do mal.  </a:t>
            </a:r>
            <a:br>
              <a:rPr lang="pt-BR" sz="1600" dirty="0"/>
            </a:br>
            <a:r>
              <a:rPr lang="pt-BR" sz="1600" dirty="0"/>
              <a:t>⁶ </a:t>
            </a:r>
            <a:r>
              <a:rPr lang="pt-BR" sz="1600" b="1" u="sng" dirty="0"/>
              <a:t>Vendo</a:t>
            </a:r>
            <a:r>
              <a:rPr lang="pt-BR" sz="1600" u="sng" dirty="0"/>
              <a:t> a mulher que a árvore era boa para se comer, </a:t>
            </a:r>
            <a:r>
              <a:rPr lang="pt-BR" sz="1600" b="1" u="sng" dirty="0"/>
              <a:t>agradável aos olhos</a:t>
            </a:r>
            <a:r>
              <a:rPr lang="pt-BR" sz="1600" u="sng" dirty="0"/>
              <a:t> e árvore desejável para dar entendimento, tomou-lhe do fruto e comeu e deu também ao marido, e ele comeu.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8AFEBB9-9432-64F3-FFEE-C8D98B4225D2}"/>
              </a:ext>
            </a:extLst>
          </p:cNvPr>
          <p:cNvSpPr txBox="1"/>
          <p:nvPr/>
        </p:nvSpPr>
        <p:spPr>
          <a:xfrm>
            <a:off x="4838938" y="2175642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B8C01A6-B860-5646-D36E-C66E175A405E}"/>
              </a:ext>
            </a:extLst>
          </p:cNvPr>
          <p:cNvSpPr txBox="1"/>
          <p:nvPr/>
        </p:nvSpPr>
        <p:spPr>
          <a:xfrm>
            <a:off x="4375599" y="3367802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DFB257A-FD7C-E694-2627-DC78AC008B8F}"/>
              </a:ext>
            </a:extLst>
          </p:cNvPr>
          <p:cNvSpPr txBox="1"/>
          <p:nvPr/>
        </p:nvSpPr>
        <p:spPr>
          <a:xfrm>
            <a:off x="4547435" y="4222086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68B499A-43CD-8353-6FCE-89DB6B840E62}"/>
              </a:ext>
            </a:extLst>
          </p:cNvPr>
          <p:cNvSpPr txBox="1"/>
          <p:nvPr/>
        </p:nvSpPr>
        <p:spPr>
          <a:xfrm>
            <a:off x="4938961" y="5428449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47C7821-8448-4834-2C03-81AD56E2F84C}"/>
              </a:ext>
            </a:extLst>
          </p:cNvPr>
          <p:cNvSpPr txBox="1"/>
          <p:nvPr/>
        </p:nvSpPr>
        <p:spPr>
          <a:xfrm>
            <a:off x="4762679" y="2845300"/>
            <a:ext cx="1420137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Acréscimo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Adiciona algo que a Palavra de Deus não diz.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C8EE4A8-E2C4-6668-6619-A34306DAC733}"/>
              </a:ext>
            </a:extLst>
          </p:cNvPr>
          <p:cNvSpPr txBox="1"/>
          <p:nvPr/>
        </p:nvSpPr>
        <p:spPr>
          <a:xfrm>
            <a:off x="4922093" y="4195555"/>
            <a:ext cx="1420137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Contraria</a:t>
            </a:r>
          </a:p>
          <a:p>
            <a:r>
              <a:rPr lang="pt-BR" sz="1200" dirty="0">
                <a:solidFill>
                  <a:schemeClr val="bg1"/>
                </a:solidFill>
              </a:rPr>
              <a:t>Diz o contrário da Palavra de Deus.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A330D06-18D6-42B6-5324-7E2D37C97812}"/>
              </a:ext>
            </a:extLst>
          </p:cNvPr>
          <p:cNvSpPr txBox="1"/>
          <p:nvPr/>
        </p:nvSpPr>
        <p:spPr>
          <a:xfrm>
            <a:off x="5358892" y="5359423"/>
            <a:ext cx="1966675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Sentidos</a:t>
            </a:r>
          </a:p>
          <a:p>
            <a:r>
              <a:rPr lang="pt-BR" sz="1200" dirty="0">
                <a:solidFill>
                  <a:schemeClr val="bg1"/>
                </a:solidFill>
              </a:rPr>
              <a:t>Sentidos e sentimentos se sobrepõe a Palavra de Deus.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4F85FC4-C838-46FC-974C-A0903A8CBBAD}"/>
              </a:ext>
            </a:extLst>
          </p:cNvPr>
          <p:cNvSpPr txBox="1"/>
          <p:nvPr/>
        </p:nvSpPr>
        <p:spPr>
          <a:xfrm>
            <a:off x="4932603" y="1468514"/>
            <a:ext cx="1420137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Dúvida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Contradiz a Palavra de Deus.</a:t>
            </a:r>
          </a:p>
        </p:txBody>
      </p:sp>
    </p:spTree>
    <p:extLst>
      <p:ext uri="{BB962C8B-B14F-4D97-AF65-F5344CB8AC3E}">
        <p14:creationId xmlns:p14="http://schemas.microsoft.com/office/powerpoint/2010/main" val="3851545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JUSTIÇA DE DEUS NO ÉDEN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O QUEBRANTAMENTO DA LEI DE DEUS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967AC2B-6281-DA2B-116E-08C559904211}"/>
              </a:ext>
            </a:extLst>
          </p:cNvPr>
          <p:cNvSpPr txBox="1"/>
          <p:nvPr/>
        </p:nvSpPr>
        <p:spPr>
          <a:xfrm>
            <a:off x="517793" y="1679711"/>
            <a:ext cx="446689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¹ Mas a serpente, mais sagaz que todos os animais selváticos que o Senhor Deus tinha feito, disse à mulher: </a:t>
            </a:r>
            <a:r>
              <a:rPr lang="pt-BR" sz="1600" b="1" dirty="0">
                <a:solidFill>
                  <a:schemeClr val="accent1"/>
                </a:solidFill>
              </a:rPr>
              <a:t>É assim que Deus disse: Não comereis de toda árvore do jardim?</a:t>
            </a:r>
          </a:p>
          <a:p>
            <a:r>
              <a:rPr lang="pt-BR" sz="1600" dirty="0"/>
              <a:t>² Respondeu-lhe a mulher: Do fruto das árvores do jardim podemos comer,</a:t>
            </a:r>
          </a:p>
          <a:p>
            <a:r>
              <a:rPr lang="pt-BR" sz="1600" dirty="0"/>
              <a:t>³ mas do fruto da árvore que está no meio do jardim, disse Deus: Dele não comereis, </a:t>
            </a:r>
            <a:r>
              <a:rPr lang="pt-BR" sz="1600" b="1" dirty="0">
                <a:solidFill>
                  <a:schemeClr val="accent1"/>
                </a:solidFill>
              </a:rPr>
              <a:t>nem tocareis nele</a:t>
            </a:r>
            <a:r>
              <a:rPr lang="pt-BR" sz="1600" dirty="0"/>
              <a:t>, para que não morrais.</a:t>
            </a:r>
          </a:p>
          <a:p>
            <a:r>
              <a:rPr lang="pt-BR" sz="1600" dirty="0"/>
              <a:t>⁴ Então, a serpente disse à mulher: </a:t>
            </a:r>
            <a:r>
              <a:rPr lang="pt-BR" sz="1600" b="1" dirty="0">
                <a:solidFill>
                  <a:schemeClr val="accent1"/>
                </a:solidFill>
              </a:rPr>
              <a:t>É certo que não morrereis.</a:t>
            </a:r>
          </a:p>
          <a:p>
            <a:r>
              <a:rPr lang="pt-BR" sz="1600" b="1" dirty="0">
                <a:solidFill>
                  <a:schemeClr val="accent1"/>
                </a:solidFill>
              </a:rPr>
              <a:t>⁵ Porque Deus sabe que no dia em que dele comerdes se vos abrirão os olhos e, como Deus, sereis conhecedores do bem e do mal.  </a:t>
            </a:r>
            <a:br>
              <a:rPr lang="pt-BR" sz="1600" dirty="0"/>
            </a:br>
            <a:r>
              <a:rPr lang="pt-BR" sz="1600" dirty="0"/>
              <a:t>⁶ </a:t>
            </a:r>
            <a:r>
              <a:rPr lang="pt-BR" sz="1600" b="1" u="sng" dirty="0"/>
              <a:t>Vendo</a:t>
            </a:r>
            <a:r>
              <a:rPr lang="pt-BR" sz="1600" u="sng" dirty="0"/>
              <a:t> a mulher que a árvore era boa para se comer, </a:t>
            </a:r>
            <a:r>
              <a:rPr lang="pt-BR" sz="1600" b="1" u="sng" dirty="0"/>
              <a:t>agradável aos olhos</a:t>
            </a:r>
            <a:r>
              <a:rPr lang="pt-BR" sz="1600" u="sng" dirty="0"/>
              <a:t> e árvore desejável para dar entendimento, tomou-lhe do fruto e comeu e deu também ao marido, e ele comeu.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8AFEBB9-9432-64F3-FFEE-C8D98B4225D2}"/>
              </a:ext>
            </a:extLst>
          </p:cNvPr>
          <p:cNvSpPr txBox="1"/>
          <p:nvPr/>
        </p:nvSpPr>
        <p:spPr>
          <a:xfrm>
            <a:off x="4838938" y="2175642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B8C01A6-B860-5646-D36E-C66E175A405E}"/>
              </a:ext>
            </a:extLst>
          </p:cNvPr>
          <p:cNvSpPr txBox="1"/>
          <p:nvPr/>
        </p:nvSpPr>
        <p:spPr>
          <a:xfrm>
            <a:off x="4375599" y="3367802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DFB257A-FD7C-E694-2627-DC78AC008B8F}"/>
              </a:ext>
            </a:extLst>
          </p:cNvPr>
          <p:cNvSpPr txBox="1"/>
          <p:nvPr/>
        </p:nvSpPr>
        <p:spPr>
          <a:xfrm>
            <a:off x="4547435" y="4222086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68B499A-43CD-8353-6FCE-89DB6B840E62}"/>
              </a:ext>
            </a:extLst>
          </p:cNvPr>
          <p:cNvSpPr txBox="1"/>
          <p:nvPr/>
        </p:nvSpPr>
        <p:spPr>
          <a:xfrm>
            <a:off x="4938961" y="5428449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47C7821-8448-4834-2C03-81AD56E2F84C}"/>
              </a:ext>
            </a:extLst>
          </p:cNvPr>
          <p:cNvSpPr txBox="1"/>
          <p:nvPr/>
        </p:nvSpPr>
        <p:spPr>
          <a:xfrm>
            <a:off x="4762679" y="2845300"/>
            <a:ext cx="1420137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Acréscimo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Adiciona algo que a Palavra de Deus não diz.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C8EE4A8-E2C4-6668-6619-A34306DAC733}"/>
              </a:ext>
            </a:extLst>
          </p:cNvPr>
          <p:cNvSpPr txBox="1"/>
          <p:nvPr/>
        </p:nvSpPr>
        <p:spPr>
          <a:xfrm>
            <a:off x="4922093" y="4195555"/>
            <a:ext cx="1420137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Contraria</a:t>
            </a:r>
          </a:p>
          <a:p>
            <a:r>
              <a:rPr lang="pt-BR" sz="1200" dirty="0">
                <a:solidFill>
                  <a:schemeClr val="bg1"/>
                </a:solidFill>
              </a:rPr>
              <a:t>Diz o contrário da Palavra de Deus.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A330D06-18D6-42B6-5324-7E2D37C97812}"/>
              </a:ext>
            </a:extLst>
          </p:cNvPr>
          <p:cNvSpPr txBox="1"/>
          <p:nvPr/>
        </p:nvSpPr>
        <p:spPr>
          <a:xfrm>
            <a:off x="5358892" y="5359423"/>
            <a:ext cx="1966675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Sentidos</a:t>
            </a:r>
          </a:p>
          <a:p>
            <a:r>
              <a:rPr lang="pt-BR" sz="1200" dirty="0">
                <a:solidFill>
                  <a:schemeClr val="bg1"/>
                </a:solidFill>
              </a:rPr>
              <a:t>Sentidos e sentimentos se sobrepõe a Palavra de Deus.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4F85FC4-C838-46FC-974C-A0903A8CBBAD}"/>
              </a:ext>
            </a:extLst>
          </p:cNvPr>
          <p:cNvSpPr txBox="1"/>
          <p:nvPr/>
        </p:nvSpPr>
        <p:spPr>
          <a:xfrm>
            <a:off x="4932603" y="1468514"/>
            <a:ext cx="1420137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Dúvida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Contradiz a Palavra de Deus.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5462835-3718-AED5-5C55-18A174472CC2}"/>
              </a:ext>
            </a:extLst>
          </p:cNvPr>
          <p:cNvSpPr txBox="1"/>
          <p:nvPr/>
        </p:nvSpPr>
        <p:spPr>
          <a:xfrm>
            <a:off x="7327727" y="2245135"/>
            <a:ext cx="41225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1"/>
                </a:solidFill>
              </a:rPr>
              <a:t>A FÉ (fidelidade, confiança) na Palavra de Deus </a:t>
            </a:r>
            <a:r>
              <a:rPr lang="pt-BR" dirty="0"/>
              <a:t>foi anulada, uma vez anulada não se pode prestar a obediência exigida. </a:t>
            </a:r>
            <a:br>
              <a:rPr lang="pt-BR" dirty="0"/>
            </a:br>
            <a:r>
              <a:rPr lang="pt-BR" dirty="0"/>
              <a:t>A obediência do santo casal no Éden, </a:t>
            </a:r>
            <a:r>
              <a:rPr lang="pt-BR" b="1" dirty="0"/>
              <a:t>não se dava por sua perfeição física e de caráter, mas sim por sua fé na Palavra de Deus</a:t>
            </a:r>
            <a:r>
              <a:rPr lang="pt-BR" dirty="0"/>
              <a:t>.</a:t>
            </a:r>
            <a:endParaRPr lang="pt-BR" dirty="0">
              <a:solidFill>
                <a:schemeClr val="accent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C78D079-AC21-35DF-6941-8F226EE12A86}"/>
              </a:ext>
            </a:extLst>
          </p:cNvPr>
          <p:cNvSpPr/>
          <p:nvPr/>
        </p:nvSpPr>
        <p:spPr>
          <a:xfrm>
            <a:off x="7025785" y="2114845"/>
            <a:ext cx="4677104" cy="2272263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0807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O PRINCÍPIO DA JUSTIFICAÇÃO PELAS OBRAS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JUSTIÇA PELAS OBRAS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B7CC829-76CE-8350-92D6-AACFC789B1CD}"/>
              </a:ext>
            </a:extLst>
          </p:cNvPr>
          <p:cNvSpPr txBox="1"/>
          <p:nvPr/>
        </p:nvSpPr>
        <p:spPr>
          <a:xfrm>
            <a:off x="517793" y="1579632"/>
            <a:ext cx="446689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⁷ </a:t>
            </a:r>
            <a:r>
              <a:rPr lang="pt-BR" sz="1600" b="1" dirty="0">
                <a:solidFill>
                  <a:schemeClr val="accent1"/>
                </a:solidFill>
              </a:rPr>
              <a:t>Abriram-se, então, os olhos de ambos; e, percebendo que estavam nus</a:t>
            </a:r>
            <a:r>
              <a:rPr lang="pt-BR" sz="1600" dirty="0"/>
              <a:t>, </a:t>
            </a:r>
            <a:r>
              <a:rPr lang="pt-BR" sz="1600" b="1" dirty="0">
                <a:solidFill>
                  <a:schemeClr val="accent2"/>
                </a:solidFill>
              </a:rPr>
              <a:t>coseram folhas de figueira e fizeram cintas para si.</a:t>
            </a:r>
            <a:br>
              <a:rPr lang="pt-BR" sz="1600" b="1" dirty="0">
                <a:solidFill>
                  <a:schemeClr val="accent2"/>
                </a:solidFill>
              </a:rPr>
            </a:br>
            <a:r>
              <a:rPr lang="pt-BR" sz="1600" dirty="0"/>
              <a:t>⁸ Quando ouviram a voz do Senhor Deus, que andava no jardim pela viração do dia, </a:t>
            </a:r>
            <a:r>
              <a:rPr lang="pt-BR" sz="1600" b="1" dirty="0">
                <a:solidFill>
                  <a:schemeClr val="accent1"/>
                </a:solidFill>
              </a:rPr>
              <a:t>esconderam-se da presença do Senhor Deus</a:t>
            </a:r>
            <a:r>
              <a:rPr lang="pt-BR" sz="1600" dirty="0"/>
              <a:t>, o homem e sua mulher, por entre as árvores do jardim.</a:t>
            </a:r>
          </a:p>
          <a:p>
            <a:r>
              <a:rPr lang="pt-BR" sz="1600" dirty="0"/>
              <a:t>⁹ E chamou o Senhor Deus ao homem e lhe perguntou: </a:t>
            </a:r>
            <a:r>
              <a:rPr lang="pt-BR" sz="1600" u="sng" dirty="0"/>
              <a:t>Onde estás?</a:t>
            </a:r>
          </a:p>
          <a:p>
            <a:r>
              <a:rPr lang="pt-BR" sz="1600" dirty="0"/>
              <a:t>¹⁰ Ele respondeu: </a:t>
            </a:r>
            <a:r>
              <a:rPr lang="pt-BR" sz="1600" b="1" dirty="0">
                <a:solidFill>
                  <a:schemeClr val="accent1"/>
                </a:solidFill>
              </a:rPr>
              <a:t>Ouvi a tua voz no jardim, e, porque estava nu, tive medo, e me escondi</a:t>
            </a:r>
            <a:r>
              <a:rPr lang="pt-BR" sz="1600" dirty="0"/>
              <a:t>.</a:t>
            </a:r>
          </a:p>
          <a:p>
            <a:r>
              <a:rPr lang="pt-BR" sz="1600" dirty="0"/>
              <a:t>¹¹ Perguntou-lhe Deus: Quem te fez saber que estavas nu? Comeste da árvore de que te ordenei que não comesses?</a:t>
            </a:r>
          </a:p>
          <a:p>
            <a:r>
              <a:rPr lang="pt-BR" sz="1600" u="sng" dirty="0"/>
              <a:t>¹² Então, disse o homem: </a:t>
            </a:r>
            <a:r>
              <a:rPr lang="pt-BR" sz="1600" b="1" u="sng" dirty="0"/>
              <a:t>A mulher que me deste por esposa</a:t>
            </a:r>
            <a:r>
              <a:rPr lang="pt-BR" sz="1600" u="sng" dirty="0"/>
              <a:t>, ela me deu da árvore, e eu comi.</a:t>
            </a:r>
          </a:p>
          <a:p>
            <a:r>
              <a:rPr lang="pt-BR" sz="1600" u="sng" dirty="0"/>
              <a:t>¹³ Disse o Senhor Deus à mulher: Que é isso que fizeste? Respondeu a mulher: </a:t>
            </a:r>
            <a:r>
              <a:rPr lang="pt-BR" sz="1600" b="1" u="sng" dirty="0"/>
              <a:t>A serpente me enganou</a:t>
            </a:r>
            <a:r>
              <a:rPr lang="pt-BR" sz="1600" u="sng" dirty="0"/>
              <a:t>, e eu comi. 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Gênesis 3:7-13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E7A67B7-96F9-E42D-DD9B-E5B139C29F44}"/>
              </a:ext>
            </a:extLst>
          </p:cNvPr>
          <p:cNvSpPr txBox="1"/>
          <p:nvPr/>
        </p:nvSpPr>
        <p:spPr>
          <a:xfrm>
            <a:off x="0" y="3949511"/>
            <a:ext cx="714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>
                <a:solidFill>
                  <a:schemeClr val="accent1"/>
                </a:solidFill>
              </a:rPr>
              <a:t>Is</a:t>
            </a:r>
            <a:r>
              <a:rPr lang="pt-BR" sz="1200" dirty="0">
                <a:solidFill>
                  <a:schemeClr val="accent1"/>
                </a:solidFill>
              </a:rPr>
              <a:t> 59.2</a:t>
            </a:r>
          </a:p>
        </p:txBody>
      </p:sp>
    </p:spTree>
    <p:extLst>
      <p:ext uri="{BB962C8B-B14F-4D97-AF65-F5344CB8AC3E}">
        <p14:creationId xmlns:p14="http://schemas.microsoft.com/office/powerpoint/2010/main" val="39916511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O PRINCÍPIO DA JUSTIFICAÇÃO PELAS OBRAS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JUSTIÇA PELAS OBRAS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B7CC829-76CE-8350-92D6-AACFC789B1CD}"/>
              </a:ext>
            </a:extLst>
          </p:cNvPr>
          <p:cNvSpPr txBox="1"/>
          <p:nvPr/>
        </p:nvSpPr>
        <p:spPr>
          <a:xfrm>
            <a:off x="517793" y="1579632"/>
            <a:ext cx="446689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⁷ </a:t>
            </a:r>
            <a:r>
              <a:rPr lang="pt-BR" sz="1600" b="1" dirty="0">
                <a:solidFill>
                  <a:schemeClr val="accent1"/>
                </a:solidFill>
              </a:rPr>
              <a:t>Abriram-se, então, os olhos de ambos; e, percebendo que estavam nus</a:t>
            </a:r>
            <a:r>
              <a:rPr lang="pt-BR" sz="1600" dirty="0"/>
              <a:t>, </a:t>
            </a:r>
            <a:r>
              <a:rPr lang="pt-BR" sz="1600" b="1" dirty="0">
                <a:solidFill>
                  <a:schemeClr val="accent2"/>
                </a:solidFill>
              </a:rPr>
              <a:t>coseram folhas de figueira e fizeram cintas para si.</a:t>
            </a:r>
            <a:br>
              <a:rPr lang="pt-BR" sz="1600" b="1" dirty="0">
                <a:solidFill>
                  <a:schemeClr val="accent2"/>
                </a:solidFill>
              </a:rPr>
            </a:br>
            <a:r>
              <a:rPr lang="pt-BR" sz="1600" dirty="0"/>
              <a:t>⁸ Quando ouviram a voz do Senhor Deus, que andava no jardim pela viração do dia, </a:t>
            </a:r>
            <a:r>
              <a:rPr lang="pt-BR" sz="1600" b="1" dirty="0">
                <a:solidFill>
                  <a:schemeClr val="accent1"/>
                </a:solidFill>
              </a:rPr>
              <a:t>esconderam-se da presença do Senhor Deus</a:t>
            </a:r>
            <a:r>
              <a:rPr lang="pt-BR" sz="1600" dirty="0"/>
              <a:t>, o homem e sua mulher, por entre as árvores do jardim.</a:t>
            </a:r>
          </a:p>
          <a:p>
            <a:r>
              <a:rPr lang="pt-BR" sz="1600" dirty="0"/>
              <a:t>⁹ E chamou o Senhor Deus ao homem e lhe perguntou: </a:t>
            </a:r>
            <a:r>
              <a:rPr lang="pt-BR" sz="1600" u="sng" dirty="0"/>
              <a:t>Onde estás?</a:t>
            </a:r>
          </a:p>
          <a:p>
            <a:r>
              <a:rPr lang="pt-BR" sz="1600" dirty="0"/>
              <a:t>¹⁰ Ele respondeu: </a:t>
            </a:r>
            <a:r>
              <a:rPr lang="pt-BR" sz="1600" b="1" dirty="0">
                <a:solidFill>
                  <a:schemeClr val="accent1"/>
                </a:solidFill>
              </a:rPr>
              <a:t>Ouvi a tua voz no jardim, e, porque estava nu, tive medo, e me escondi</a:t>
            </a:r>
            <a:r>
              <a:rPr lang="pt-BR" sz="1600" dirty="0"/>
              <a:t>.</a:t>
            </a:r>
          </a:p>
          <a:p>
            <a:r>
              <a:rPr lang="pt-BR" sz="1600" dirty="0"/>
              <a:t>¹¹ Perguntou-lhe Deus: Quem te fez saber que estavas nu? Comeste da árvore de que te ordenei que não comesses?</a:t>
            </a:r>
          </a:p>
          <a:p>
            <a:r>
              <a:rPr lang="pt-BR" sz="1600" u="sng" dirty="0"/>
              <a:t>¹² Então, disse o homem: </a:t>
            </a:r>
            <a:r>
              <a:rPr lang="pt-BR" sz="1600" b="1" u="sng" dirty="0"/>
              <a:t>A mulher que me deste por esposa</a:t>
            </a:r>
            <a:r>
              <a:rPr lang="pt-BR" sz="1600" u="sng" dirty="0"/>
              <a:t>, ela me deu da árvore, e eu comi.</a:t>
            </a:r>
          </a:p>
          <a:p>
            <a:r>
              <a:rPr lang="pt-BR" sz="1600" u="sng" dirty="0"/>
              <a:t>¹³ Disse o Senhor Deus à mulher: Que é isso que fizeste? Respondeu a mulher: </a:t>
            </a:r>
            <a:r>
              <a:rPr lang="pt-BR" sz="1600" b="1" u="sng" dirty="0"/>
              <a:t>A serpente me enganou</a:t>
            </a:r>
            <a:r>
              <a:rPr lang="pt-BR" sz="1600" u="sng" dirty="0"/>
              <a:t>, e eu comi. 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Gênesis 3:7-13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E7A67B7-96F9-E42D-DD9B-E5B139C29F44}"/>
              </a:ext>
            </a:extLst>
          </p:cNvPr>
          <p:cNvSpPr txBox="1"/>
          <p:nvPr/>
        </p:nvSpPr>
        <p:spPr>
          <a:xfrm>
            <a:off x="0" y="3949511"/>
            <a:ext cx="714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>
                <a:solidFill>
                  <a:schemeClr val="accent1"/>
                </a:solidFill>
              </a:rPr>
              <a:t>Is</a:t>
            </a:r>
            <a:r>
              <a:rPr lang="pt-BR" sz="1200" dirty="0">
                <a:solidFill>
                  <a:schemeClr val="accent1"/>
                </a:solidFill>
              </a:rPr>
              <a:t> 59.2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2CC4822-3061-0825-89B0-75A5EF3460E3}"/>
              </a:ext>
            </a:extLst>
          </p:cNvPr>
          <p:cNvSpPr txBox="1"/>
          <p:nvPr/>
        </p:nvSpPr>
        <p:spPr>
          <a:xfrm>
            <a:off x="4984691" y="1720375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35C1AD8-4888-6A10-7FA1-442DFB4D223F}"/>
              </a:ext>
            </a:extLst>
          </p:cNvPr>
          <p:cNvSpPr txBox="1"/>
          <p:nvPr/>
        </p:nvSpPr>
        <p:spPr>
          <a:xfrm>
            <a:off x="5385931" y="1107823"/>
            <a:ext cx="1645490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Justificação Própria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Resolver o problema do pecado por si mesmo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8104A7B-F17C-8962-733F-C31891F810AD}"/>
              </a:ext>
            </a:extLst>
          </p:cNvPr>
          <p:cNvSpPr txBox="1"/>
          <p:nvPr/>
        </p:nvSpPr>
        <p:spPr>
          <a:xfrm>
            <a:off x="4984691" y="5227844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44F6365-69AF-5E44-A41D-4DDACED00484}"/>
              </a:ext>
            </a:extLst>
          </p:cNvPr>
          <p:cNvSpPr txBox="1"/>
          <p:nvPr/>
        </p:nvSpPr>
        <p:spPr>
          <a:xfrm>
            <a:off x="5385931" y="4546234"/>
            <a:ext cx="1645490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Justificação Própria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O problema do pecado nunca é meu, sempre é do próximo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DB8E871-847E-96A8-10C4-67D48B71B92A}"/>
              </a:ext>
            </a:extLst>
          </p:cNvPr>
          <p:cNvSpPr txBox="1"/>
          <p:nvPr/>
        </p:nvSpPr>
        <p:spPr>
          <a:xfrm>
            <a:off x="4872015" y="3257014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5E46C8E-1AE7-2E14-563F-D349BB6B229C}"/>
              </a:ext>
            </a:extLst>
          </p:cNvPr>
          <p:cNvSpPr txBox="1"/>
          <p:nvPr/>
        </p:nvSpPr>
        <p:spPr>
          <a:xfrm>
            <a:off x="5281494" y="2861557"/>
            <a:ext cx="1645490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Justificação Própria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Esconder o problema do pecado</a:t>
            </a:r>
          </a:p>
        </p:txBody>
      </p:sp>
    </p:spTree>
    <p:extLst>
      <p:ext uri="{BB962C8B-B14F-4D97-AF65-F5344CB8AC3E}">
        <p14:creationId xmlns:p14="http://schemas.microsoft.com/office/powerpoint/2010/main" val="2060253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O PRINCÍPIO DA JUSTIFICAÇÃO PELAS OBRAS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JUSTIÇA PELAS OBRAS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B7CC829-76CE-8350-92D6-AACFC789B1CD}"/>
              </a:ext>
            </a:extLst>
          </p:cNvPr>
          <p:cNvSpPr txBox="1"/>
          <p:nvPr/>
        </p:nvSpPr>
        <p:spPr>
          <a:xfrm>
            <a:off x="517793" y="1579632"/>
            <a:ext cx="446689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⁷ </a:t>
            </a:r>
            <a:r>
              <a:rPr lang="pt-BR" sz="1600" b="1" dirty="0">
                <a:solidFill>
                  <a:schemeClr val="accent1"/>
                </a:solidFill>
              </a:rPr>
              <a:t>Abriram-se, então, os olhos de ambos; e, percebendo que estavam nus</a:t>
            </a:r>
            <a:r>
              <a:rPr lang="pt-BR" sz="1600" dirty="0"/>
              <a:t>, </a:t>
            </a:r>
            <a:r>
              <a:rPr lang="pt-BR" sz="1600" b="1" dirty="0">
                <a:solidFill>
                  <a:schemeClr val="accent2"/>
                </a:solidFill>
              </a:rPr>
              <a:t>coseram folhas de figueira e fizeram cintas para si.</a:t>
            </a:r>
            <a:br>
              <a:rPr lang="pt-BR" sz="1600" b="1" dirty="0">
                <a:solidFill>
                  <a:schemeClr val="accent2"/>
                </a:solidFill>
              </a:rPr>
            </a:br>
            <a:r>
              <a:rPr lang="pt-BR" sz="1600" dirty="0"/>
              <a:t>⁸ Quando ouviram a voz do Senhor Deus, que andava no jardim pela viração do dia, </a:t>
            </a:r>
            <a:r>
              <a:rPr lang="pt-BR" sz="1600" b="1" dirty="0">
                <a:solidFill>
                  <a:schemeClr val="accent1"/>
                </a:solidFill>
              </a:rPr>
              <a:t>esconderam-se da presença do Senhor Deus</a:t>
            </a:r>
            <a:r>
              <a:rPr lang="pt-BR" sz="1600" dirty="0"/>
              <a:t>, o homem e sua mulher, por entre as árvores do jardim.</a:t>
            </a:r>
          </a:p>
          <a:p>
            <a:r>
              <a:rPr lang="pt-BR" sz="1600" dirty="0"/>
              <a:t>⁹ E chamou o Senhor Deus ao homem e lhe perguntou: </a:t>
            </a:r>
            <a:r>
              <a:rPr lang="pt-BR" sz="1600" u="sng" dirty="0"/>
              <a:t>Onde estás?</a:t>
            </a:r>
          </a:p>
          <a:p>
            <a:r>
              <a:rPr lang="pt-BR" sz="1600" dirty="0"/>
              <a:t>¹⁰ Ele respondeu: </a:t>
            </a:r>
            <a:r>
              <a:rPr lang="pt-BR" sz="1600" b="1" dirty="0">
                <a:solidFill>
                  <a:schemeClr val="accent1"/>
                </a:solidFill>
              </a:rPr>
              <a:t>Ouvi a tua voz no jardim, e, porque estava nu, tive medo, e me escondi</a:t>
            </a:r>
            <a:r>
              <a:rPr lang="pt-BR" sz="1600" dirty="0"/>
              <a:t>.</a:t>
            </a:r>
          </a:p>
          <a:p>
            <a:r>
              <a:rPr lang="pt-BR" sz="1600" dirty="0"/>
              <a:t>¹¹ Perguntou-lhe Deus: Quem te fez saber que estavas nu? Comeste da árvore de que te ordenei que não comesses?</a:t>
            </a:r>
          </a:p>
          <a:p>
            <a:r>
              <a:rPr lang="pt-BR" sz="1600" u="sng" dirty="0"/>
              <a:t>¹² Então, disse o homem: </a:t>
            </a:r>
            <a:r>
              <a:rPr lang="pt-BR" sz="1600" b="1" u="sng" dirty="0"/>
              <a:t>A mulher que me deste por esposa</a:t>
            </a:r>
            <a:r>
              <a:rPr lang="pt-BR" sz="1600" u="sng" dirty="0"/>
              <a:t>, ela me deu da árvore, e eu comi.</a:t>
            </a:r>
          </a:p>
          <a:p>
            <a:r>
              <a:rPr lang="pt-BR" sz="1600" u="sng" dirty="0"/>
              <a:t>¹³ Disse o Senhor Deus à mulher: Que é isso que fizeste? Respondeu a mulher: </a:t>
            </a:r>
            <a:r>
              <a:rPr lang="pt-BR" sz="1600" b="1" u="sng" dirty="0"/>
              <a:t>A serpente me enganou</a:t>
            </a:r>
            <a:r>
              <a:rPr lang="pt-BR" sz="1600" u="sng" dirty="0"/>
              <a:t>, e eu comi. 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Gênesis 3:7-13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E7A67B7-96F9-E42D-DD9B-E5B139C29F44}"/>
              </a:ext>
            </a:extLst>
          </p:cNvPr>
          <p:cNvSpPr txBox="1"/>
          <p:nvPr/>
        </p:nvSpPr>
        <p:spPr>
          <a:xfrm>
            <a:off x="0" y="3949511"/>
            <a:ext cx="714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>
                <a:solidFill>
                  <a:schemeClr val="accent1"/>
                </a:solidFill>
              </a:rPr>
              <a:t>Is</a:t>
            </a:r>
            <a:r>
              <a:rPr lang="pt-BR" sz="1200" dirty="0">
                <a:solidFill>
                  <a:schemeClr val="accent1"/>
                </a:solidFill>
              </a:rPr>
              <a:t> 59.2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2CC4822-3061-0825-89B0-75A5EF3460E3}"/>
              </a:ext>
            </a:extLst>
          </p:cNvPr>
          <p:cNvSpPr txBox="1"/>
          <p:nvPr/>
        </p:nvSpPr>
        <p:spPr>
          <a:xfrm>
            <a:off x="4984691" y="1720375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35C1AD8-4888-6A10-7FA1-442DFB4D223F}"/>
              </a:ext>
            </a:extLst>
          </p:cNvPr>
          <p:cNvSpPr txBox="1"/>
          <p:nvPr/>
        </p:nvSpPr>
        <p:spPr>
          <a:xfrm>
            <a:off x="5385931" y="1107823"/>
            <a:ext cx="1645490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Justificação Própria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Resolver o problema do pecado por si mesmo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8104A7B-F17C-8962-733F-C31891F810AD}"/>
              </a:ext>
            </a:extLst>
          </p:cNvPr>
          <p:cNvSpPr txBox="1"/>
          <p:nvPr/>
        </p:nvSpPr>
        <p:spPr>
          <a:xfrm>
            <a:off x="4984691" y="5227844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44F6365-69AF-5E44-A41D-4DDACED00484}"/>
              </a:ext>
            </a:extLst>
          </p:cNvPr>
          <p:cNvSpPr txBox="1"/>
          <p:nvPr/>
        </p:nvSpPr>
        <p:spPr>
          <a:xfrm>
            <a:off x="5385931" y="4546234"/>
            <a:ext cx="1645490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Justificação Própria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O problema do pecado nunca é meu, sempre é do próximo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DB8E871-847E-96A8-10C4-67D48B71B92A}"/>
              </a:ext>
            </a:extLst>
          </p:cNvPr>
          <p:cNvSpPr txBox="1"/>
          <p:nvPr/>
        </p:nvSpPr>
        <p:spPr>
          <a:xfrm>
            <a:off x="4872015" y="3257014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5E46C8E-1AE7-2E14-563F-D349BB6B229C}"/>
              </a:ext>
            </a:extLst>
          </p:cNvPr>
          <p:cNvSpPr txBox="1"/>
          <p:nvPr/>
        </p:nvSpPr>
        <p:spPr>
          <a:xfrm>
            <a:off x="5281494" y="2861557"/>
            <a:ext cx="1645490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Justificação Própria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Esconder o problema do pecado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681F972-B8C3-0A8A-7A7B-30D00D147F71}"/>
              </a:ext>
            </a:extLst>
          </p:cNvPr>
          <p:cNvSpPr txBox="1"/>
          <p:nvPr/>
        </p:nvSpPr>
        <p:spPr>
          <a:xfrm>
            <a:off x="7484600" y="2631053"/>
            <a:ext cx="4122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1"/>
                </a:solidFill>
              </a:rPr>
              <a:t>Justificação pelas obras é tentar alcançar por si mesmo, a promessa que somente Deus e Sua Palavra podem realizar, mediante a fé.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1B04EC83-E00F-887F-6523-D6C04C773D38}"/>
              </a:ext>
            </a:extLst>
          </p:cNvPr>
          <p:cNvSpPr/>
          <p:nvPr/>
        </p:nvSpPr>
        <p:spPr>
          <a:xfrm>
            <a:off x="7207311" y="2438340"/>
            <a:ext cx="4677104" cy="1637348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06177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O PRINCÍPIO DA JUSTIFICAÇÃO PELAS OBRAS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JUSTIÇA PELAS OBRAS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0039E8A-2CAA-7F97-3026-9473BEE4B025}"/>
              </a:ext>
            </a:extLst>
          </p:cNvPr>
          <p:cNvSpPr txBox="1"/>
          <p:nvPr/>
        </p:nvSpPr>
        <p:spPr>
          <a:xfrm>
            <a:off x="6104239" y="1579632"/>
            <a:ext cx="446689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¹⁸ Ela produzirá também cardos e abrolhos, e tu comerás a erva do campo.</a:t>
            </a:r>
          </a:p>
          <a:p>
            <a:r>
              <a:rPr lang="pt-BR" sz="1600" dirty="0"/>
              <a:t>¹⁹ No suor do rosto comerás o teu pão, até que tornes à terra, pois dela foste formado; porque tu és pó e ao pó tornarás.</a:t>
            </a:r>
          </a:p>
          <a:p>
            <a:r>
              <a:rPr lang="pt-BR" sz="1600" dirty="0"/>
              <a:t>²⁰ E deu o homem o nome de Eva a sua mulher, por ser a mãe de todos os seres humanos.</a:t>
            </a:r>
          </a:p>
          <a:p>
            <a:r>
              <a:rPr lang="pt-BR" sz="1600" dirty="0"/>
              <a:t>²¹ </a:t>
            </a:r>
            <a:r>
              <a:rPr lang="pt-BR" sz="1600" b="1" dirty="0">
                <a:solidFill>
                  <a:schemeClr val="accent2"/>
                </a:solidFill>
              </a:rPr>
              <a:t>Fez o Senhor Deus vestimenta de peles para Adão e sua mulher e os vestiu</a:t>
            </a:r>
            <a:r>
              <a:rPr lang="pt-BR" sz="1600" dirty="0"/>
              <a:t>.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Gênesis 3:14-21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2F4401E-EC6C-8D39-7D2B-52D4ABA37ABF}"/>
              </a:ext>
            </a:extLst>
          </p:cNvPr>
          <p:cNvSpPr txBox="1"/>
          <p:nvPr/>
        </p:nvSpPr>
        <p:spPr>
          <a:xfrm>
            <a:off x="517793" y="1579632"/>
            <a:ext cx="446689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¹⁴ Então, o Senhor Deus disse à serpente: Visto que isso fizeste, maldita és entre todos os animais domésticos e o és entre todos os animais selváticos; rastejarás sobre o teu ventre e comerás pó todos os dias da tua vida.</a:t>
            </a:r>
          </a:p>
          <a:p>
            <a:r>
              <a:rPr lang="pt-BR" sz="1600" dirty="0"/>
              <a:t>¹⁵ </a:t>
            </a:r>
            <a:r>
              <a:rPr lang="pt-BR" sz="1600" b="1" dirty="0">
                <a:solidFill>
                  <a:schemeClr val="accent1"/>
                </a:solidFill>
              </a:rPr>
              <a:t>Porei inimizade entre ti e a mulher, entre a tua descendência e o seu descendente. Este te ferirá a cabeça, e tu lhe ferirás o calcanhar.</a:t>
            </a:r>
            <a:br>
              <a:rPr lang="pt-BR" sz="1600" b="1" dirty="0">
                <a:solidFill>
                  <a:schemeClr val="accent1"/>
                </a:solidFill>
              </a:rPr>
            </a:br>
            <a:r>
              <a:rPr lang="pt-BR" sz="1600" dirty="0"/>
              <a:t>¹⁶ E à mulher disse: Multiplicarei sobremodo os sofrimentos da tua gravidez; em meio de dores darás à luz filhos; o teu desejo será para o teu marido, e ele te governará.</a:t>
            </a:r>
          </a:p>
          <a:p>
            <a:r>
              <a:rPr lang="pt-BR" sz="1600" dirty="0"/>
              <a:t>¹⁷ E a Adão disse: Visto que atendeste a voz de tua mulher e comeste da árvore que eu te ordenara não comesses, </a:t>
            </a:r>
            <a:r>
              <a:rPr lang="pt-BR" sz="1600" u="sng" dirty="0"/>
              <a:t>maldita é a terra </a:t>
            </a:r>
            <a:r>
              <a:rPr lang="pt-BR" sz="1600" b="1" u="sng" dirty="0"/>
              <a:t>por tua causa</a:t>
            </a:r>
            <a:r>
              <a:rPr lang="pt-BR" sz="1600" u="sng" dirty="0"/>
              <a:t>; em fadigas obterás dela o sustento durante os dias de tua vida.</a:t>
            </a:r>
          </a:p>
        </p:txBody>
      </p:sp>
    </p:spTree>
    <p:extLst>
      <p:ext uri="{BB962C8B-B14F-4D97-AF65-F5344CB8AC3E}">
        <p14:creationId xmlns:p14="http://schemas.microsoft.com/office/powerpoint/2010/main" val="10495758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O PRINCÍPIO DA JUSTIFICAÇÃO PELAS OBRAS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JUSTIÇA PELAS OBRAS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0039E8A-2CAA-7F97-3026-9473BEE4B025}"/>
              </a:ext>
            </a:extLst>
          </p:cNvPr>
          <p:cNvSpPr txBox="1"/>
          <p:nvPr/>
        </p:nvSpPr>
        <p:spPr>
          <a:xfrm>
            <a:off x="6104239" y="1579632"/>
            <a:ext cx="446689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¹⁸ Ela produzirá também cardos e abrolhos, e tu comerás a erva do campo.</a:t>
            </a:r>
          </a:p>
          <a:p>
            <a:r>
              <a:rPr lang="pt-BR" sz="1600" dirty="0"/>
              <a:t>¹⁹ No suor do rosto comerás o teu pão, até que tornes à terra, pois dela foste formado; porque tu és pó e ao pó tornarás.</a:t>
            </a:r>
          </a:p>
          <a:p>
            <a:r>
              <a:rPr lang="pt-BR" sz="1600" dirty="0"/>
              <a:t>²⁰ E deu o homem o nome de Eva a sua mulher, por ser a mãe de todos os seres humanos.</a:t>
            </a:r>
          </a:p>
          <a:p>
            <a:r>
              <a:rPr lang="pt-BR" sz="1600" dirty="0"/>
              <a:t>²¹ </a:t>
            </a:r>
            <a:r>
              <a:rPr lang="pt-BR" sz="1600" b="1" dirty="0">
                <a:solidFill>
                  <a:schemeClr val="accent2"/>
                </a:solidFill>
              </a:rPr>
              <a:t>Fez o Senhor Deus vestimenta de peles para Adão e sua mulher e os vestiu</a:t>
            </a:r>
            <a:r>
              <a:rPr lang="pt-BR" sz="1600" dirty="0"/>
              <a:t>.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Gênesis 3:14-21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2F4401E-EC6C-8D39-7D2B-52D4ABA37ABF}"/>
              </a:ext>
            </a:extLst>
          </p:cNvPr>
          <p:cNvSpPr txBox="1"/>
          <p:nvPr/>
        </p:nvSpPr>
        <p:spPr>
          <a:xfrm>
            <a:off x="517793" y="1579632"/>
            <a:ext cx="446689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¹⁴ Então, o Senhor Deus disse à serpente: Visto que isso fizeste, maldita és entre todos os animais domésticos e o és entre todos os animais selváticos; rastejarás sobre o teu ventre e comerás pó todos os dias da tua vida.</a:t>
            </a:r>
          </a:p>
          <a:p>
            <a:r>
              <a:rPr lang="pt-BR" sz="1600" dirty="0"/>
              <a:t>¹⁵ </a:t>
            </a:r>
            <a:r>
              <a:rPr lang="pt-BR" sz="1600" b="1" dirty="0">
                <a:solidFill>
                  <a:schemeClr val="accent1"/>
                </a:solidFill>
              </a:rPr>
              <a:t>Porei inimizade entre ti e a mulher, entre a tua descendência e o seu descendente. Este te ferirá a cabeça, e tu lhe ferirás o calcanhar.</a:t>
            </a:r>
            <a:br>
              <a:rPr lang="pt-BR" sz="1600" b="1" dirty="0">
                <a:solidFill>
                  <a:schemeClr val="accent1"/>
                </a:solidFill>
              </a:rPr>
            </a:br>
            <a:r>
              <a:rPr lang="pt-BR" sz="1600" dirty="0"/>
              <a:t>¹⁶ E à mulher disse: Multiplicarei sobremodo os sofrimentos da tua gravidez; em meio de dores darás à luz filhos; o teu desejo será para o teu marido, e ele te governará.</a:t>
            </a:r>
          </a:p>
          <a:p>
            <a:r>
              <a:rPr lang="pt-BR" sz="1600" dirty="0"/>
              <a:t>¹⁷ E a Adão disse: Visto que atendeste a voz de tua mulher e comeste da árvore que eu te ordenara não comesses, </a:t>
            </a:r>
            <a:r>
              <a:rPr lang="pt-BR" sz="1600" u="sng" dirty="0"/>
              <a:t>maldita é a terra </a:t>
            </a:r>
            <a:r>
              <a:rPr lang="pt-BR" sz="1600" b="1" u="sng" dirty="0"/>
              <a:t>por tua causa</a:t>
            </a:r>
            <a:r>
              <a:rPr lang="pt-BR" sz="1600" u="sng" dirty="0"/>
              <a:t>; em fadigas obterás dela o sustento durante os dias de tua vida.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CBE560D-8465-F6DD-5E42-233AE44FFE74}"/>
              </a:ext>
            </a:extLst>
          </p:cNvPr>
          <p:cNvSpPr txBox="1"/>
          <p:nvPr/>
        </p:nvSpPr>
        <p:spPr>
          <a:xfrm>
            <a:off x="4752896" y="2508972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67426D-6E3D-3E35-AED5-8BFD188908F1}"/>
              </a:ext>
            </a:extLst>
          </p:cNvPr>
          <p:cNvSpPr txBox="1"/>
          <p:nvPr/>
        </p:nvSpPr>
        <p:spPr>
          <a:xfrm>
            <a:off x="4812603" y="1347439"/>
            <a:ext cx="1645490" cy="1015663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Justiça de Deus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Justiça de Deus executada contra satanás. Palavra + Promessa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020EE8B-B241-7008-D702-EDFA51DCBFAE}"/>
              </a:ext>
            </a:extLst>
          </p:cNvPr>
          <p:cNvSpPr txBox="1"/>
          <p:nvPr/>
        </p:nvSpPr>
        <p:spPr>
          <a:xfrm>
            <a:off x="4521100" y="4051451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F593293-663D-0680-FDAB-83E5437EB32C}"/>
              </a:ext>
            </a:extLst>
          </p:cNvPr>
          <p:cNvSpPr txBox="1"/>
          <p:nvPr/>
        </p:nvSpPr>
        <p:spPr>
          <a:xfrm>
            <a:off x="4941065" y="4014511"/>
            <a:ext cx="1645490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Justiça de Deus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Justiça de Deus executada contra Eva.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BFC9090-088A-34E2-F112-8DA589113452}"/>
              </a:ext>
            </a:extLst>
          </p:cNvPr>
          <p:cNvSpPr txBox="1"/>
          <p:nvPr/>
        </p:nvSpPr>
        <p:spPr>
          <a:xfrm>
            <a:off x="4848600" y="4997011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3890264-DC26-AD3F-6EEA-5C27AECDC42D}"/>
              </a:ext>
            </a:extLst>
          </p:cNvPr>
          <p:cNvSpPr txBox="1"/>
          <p:nvPr/>
        </p:nvSpPr>
        <p:spPr>
          <a:xfrm>
            <a:off x="5273255" y="5000630"/>
            <a:ext cx="1645490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Justiça de Deus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Justiça de Deus executada contra Adão.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4462960-09F0-E851-FA39-111554612708}"/>
              </a:ext>
            </a:extLst>
          </p:cNvPr>
          <p:cNvSpPr txBox="1"/>
          <p:nvPr/>
        </p:nvSpPr>
        <p:spPr>
          <a:xfrm>
            <a:off x="8995722" y="3687726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89E3825-86BD-C04B-A2A1-3A8C0A682335}"/>
              </a:ext>
            </a:extLst>
          </p:cNvPr>
          <p:cNvSpPr txBox="1"/>
          <p:nvPr/>
        </p:nvSpPr>
        <p:spPr>
          <a:xfrm>
            <a:off x="9420377" y="3691345"/>
            <a:ext cx="2120836" cy="156966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Justificação de Deus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O primeiro animal inocente é sacrificado para expiar a culpa que era do santo casal. Pela fé no sacrifício expiatório, homem e mulher agora poderiam se tornar justificados.</a:t>
            </a:r>
          </a:p>
        </p:txBody>
      </p:sp>
    </p:spTree>
    <p:extLst>
      <p:ext uri="{BB962C8B-B14F-4D97-AF65-F5344CB8AC3E}">
        <p14:creationId xmlns:p14="http://schemas.microsoft.com/office/powerpoint/2010/main" val="1596748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O PRINCÍPIO DA JUSTIFICAÇÃO PELAS OBRAS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JUSTIÇA PELAS OBRAS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0039E8A-2CAA-7F97-3026-9473BEE4B025}"/>
              </a:ext>
            </a:extLst>
          </p:cNvPr>
          <p:cNvSpPr txBox="1"/>
          <p:nvPr/>
        </p:nvSpPr>
        <p:spPr>
          <a:xfrm>
            <a:off x="6544587" y="3203796"/>
            <a:ext cx="44668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²¹ </a:t>
            </a:r>
            <a:r>
              <a:rPr lang="pt-BR" sz="1600" b="1" u="sng" dirty="0"/>
              <a:t>Fez o Senhor Deus </a:t>
            </a:r>
            <a:r>
              <a:rPr lang="pt-BR" sz="1600" b="1" dirty="0">
                <a:solidFill>
                  <a:schemeClr val="accent2"/>
                </a:solidFill>
              </a:rPr>
              <a:t>vestimenta de peles para Adão e sua mulher e os vestiu</a:t>
            </a:r>
            <a:r>
              <a:rPr lang="pt-BR" sz="1600" dirty="0"/>
              <a:t>.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Gênesis 3:14-21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9209DB0-D6CB-A873-B63F-6BC67603327D}"/>
              </a:ext>
            </a:extLst>
          </p:cNvPr>
          <p:cNvSpPr txBox="1"/>
          <p:nvPr/>
        </p:nvSpPr>
        <p:spPr>
          <a:xfrm>
            <a:off x="1060458" y="3080686"/>
            <a:ext cx="446689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⁷ </a:t>
            </a:r>
            <a:r>
              <a:rPr lang="pt-BR" sz="1600" b="1" dirty="0">
                <a:solidFill>
                  <a:schemeClr val="accent1"/>
                </a:solidFill>
              </a:rPr>
              <a:t>Abriram-se, então, os olhos de ambos; e, percebendo que estavam nus</a:t>
            </a:r>
            <a:r>
              <a:rPr lang="pt-BR" sz="1600" dirty="0"/>
              <a:t>, </a:t>
            </a:r>
            <a:r>
              <a:rPr lang="pt-BR" sz="1600" b="1" dirty="0">
                <a:solidFill>
                  <a:schemeClr val="accent2"/>
                </a:solidFill>
              </a:rPr>
              <a:t>coseram folhas de figueira e </a:t>
            </a:r>
            <a:r>
              <a:rPr lang="pt-BR" sz="1600" b="1" u="sng" dirty="0"/>
              <a:t>fizeram [eles]</a:t>
            </a:r>
            <a:r>
              <a:rPr lang="pt-BR" sz="1600" b="1" dirty="0">
                <a:solidFill>
                  <a:schemeClr val="accent2"/>
                </a:solidFill>
              </a:rPr>
              <a:t> cintas para si.</a:t>
            </a:r>
            <a:br>
              <a:rPr lang="pt-BR" sz="1600" b="1" dirty="0">
                <a:solidFill>
                  <a:schemeClr val="accent2"/>
                </a:solidFill>
              </a:rPr>
            </a:br>
            <a:r>
              <a:rPr lang="pt-BR" sz="1600" dirty="0">
                <a:solidFill>
                  <a:schemeClr val="accent1"/>
                </a:solidFill>
              </a:rPr>
              <a:t>Gênesis 3:7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B344513E-4C84-1044-B703-9506B26FD608}"/>
              </a:ext>
            </a:extLst>
          </p:cNvPr>
          <p:cNvSpPr/>
          <p:nvPr/>
        </p:nvSpPr>
        <p:spPr>
          <a:xfrm>
            <a:off x="958141" y="2831043"/>
            <a:ext cx="4677104" cy="1637348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3D3EAB3E-086C-58BF-137E-0BC4C6DAD469}"/>
              </a:ext>
            </a:extLst>
          </p:cNvPr>
          <p:cNvSpPr/>
          <p:nvPr/>
        </p:nvSpPr>
        <p:spPr>
          <a:xfrm>
            <a:off x="6333866" y="2831043"/>
            <a:ext cx="4677104" cy="1637348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354A5E5-CB4D-D61B-4162-50757643C284}"/>
              </a:ext>
            </a:extLst>
          </p:cNvPr>
          <p:cNvSpPr txBox="1"/>
          <p:nvPr/>
        </p:nvSpPr>
        <p:spPr>
          <a:xfrm>
            <a:off x="1570211" y="2183481"/>
            <a:ext cx="3447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1"/>
                </a:solidFill>
              </a:rPr>
              <a:t>JUSTIÇA PRÓPRIA (PELAS OBRAS)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794DFE8-2253-8A58-44F9-D9F9E6226053}"/>
              </a:ext>
            </a:extLst>
          </p:cNvPr>
          <p:cNvSpPr txBox="1"/>
          <p:nvPr/>
        </p:nvSpPr>
        <p:spPr>
          <a:xfrm>
            <a:off x="6948722" y="2183481"/>
            <a:ext cx="3447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1"/>
                </a:solidFill>
              </a:rPr>
              <a:t>JUSTIÇA PELA FÉ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2F74B1D-2139-8555-EC23-5CDD27ACB698}"/>
              </a:ext>
            </a:extLst>
          </p:cNvPr>
          <p:cNvSpPr txBox="1"/>
          <p:nvPr/>
        </p:nvSpPr>
        <p:spPr>
          <a:xfrm>
            <a:off x="4866597" y="4052841"/>
            <a:ext cx="714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>
                <a:solidFill>
                  <a:schemeClr val="accent1"/>
                </a:solidFill>
              </a:rPr>
              <a:t>Is</a:t>
            </a:r>
            <a:r>
              <a:rPr lang="pt-BR" sz="1200" dirty="0">
                <a:solidFill>
                  <a:schemeClr val="accent1"/>
                </a:solidFill>
              </a:rPr>
              <a:t> 64.6</a:t>
            </a:r>
          </a:p>
        </p:txBody>
      </p:sp>
    </p:spTree>
    <p:extLst>
      <p:ext uri="{BB962C8B-B14F-4D97-AF65-F5344CB8AC3E}">
        <p14:creationId xmlns:p14="http://schemas.microsoft.com/office/powerpoint/2010/main" val="24394340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9" name="Rectangle 286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8674" name="Picture 2" descr="Quem escreveu torto por linhas direitas?: Caim e Abel, o primeiro crime">
            <a:extLst>
              <a:ext uri="{FF2B5EF4-FFF2-40B4-BE49-F238E27FC236}">
                <a16:creationId xmlns:a16="http://schemas.microsoft.com/office/drawing/2014/main" id="{0F801B05-3407-C375-EEF4-C3A26B5BA8D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8" b="903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4241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O PRINCÍPIO DA JUSTIFICAÇÃO PELAS OBRAS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O VENENO DA JUSTIÇA PELAS OBRAS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F68C317-410A-C50F-0BAC-CDAF78CA773A}"/>
              </a:ext>
            </a:extLst>
          </p:cNvPr>
          <p:cNvSpPr txBox="1"/>
          <p:nvPr/>
        </p:nvSpPr>
        <p:spPr>
          <a:xfrm>
            <a:off x="517793" y="1715581"/>
            <a:ext cx="497911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¹ Coabitou o homem com Eva, sua mulher. Esta concebeu e deu à luz a Caim; então, disse: </a:t>
            </a:r>
            <a:r>
              <a:rPr lang="pt-BR" sz="1600" b="1" dirty="0">
                <a:solidFill>
                  <a:schemeClr val="accent1"/>
                </a:solidFill>
              </a:rPr>
              <a:t>Adquiri um varão com o auxílio do Senhor.</a:t>
            </a:r>
          </a:p>
          <a:p>
            <a:r>
              <a:rPr lang="pt-BR" sz="1600" dirty="0"/>
              <a:t>² Depois, deu à luz a Abel, seu irmão. Abel foi pastor de ovelhas, e Caim, lavrador.</a:t>
            </a:r>
          </a:p>
          <a:p>
            <a:r>
              <a:rPr lang="pt-BR" sz="1600" dirty="0"/>
              <a:t>³ Aconteceu que no fim de uns tempos trouxe </a:t>
            </a:r>
            <a:r>
              <a:rPr lang="pt-BR" sz="1600" b="1" dirty="0">
                <a:solidFill>
                  <a:schemeClr val="accent2"/>
                </a:solidFill>
              </a:rPr>
              <a:t>Caim do fruto da terra uma oferta ao Senhor.</a:t>
            </a:r>
          </a:p>
          <a:p>
            <a:r>
              <a:rPr lang="pt-BR" sz="1600" dirty="0"/>
              <a:t>⁴ </a:t>
            </a:r>
            <a:r>
              <a:rPr lang="pt-BR" sz="1600" b="1" dirty="0">
                <a:solidFill>
                  <a:schemeClr val="accent2"/>
                </a:solidFill>
              </a:rPr>
              <a:t>Abel, por sua vez, trouxe das primícias do seu rebanho e da gordura deste</a:t>
            </a:r>
            <a:r>
              <a:rPr lang="pt-BR" sz="1600" b="1" dirty="0"/>
              <a:t>. Agradou-se o Senhor de Abel e de sua oferta;</a:t>
            </a:r>
          </a:p>
          <a:p>
            <a:r>
              <a:rPr lang="pt-BR" sz="1600" dirty="0"/>
              <a:t>⁵ </a:t>
            </a:r>
            <a:r>
              <a:rPr lang="pt-BR" sz="1600" b="1" dirty="0"/>
              <a:t>ao passo que de Caim e de sua oferta não se agradou. Irou-se, pois, sobremaneira, Caim, e descaiu-lhe o semblante.</a:t>
            </a:r>
          </a:p>
          <a:p>
            <a:r>
              <a:rPr lang="pt-BR" sz="1600" dirty="0"/>
              <a:t>⁶ Então, lhe disse o Senhor: Por que andas irado, e por que descaiu o teu semblante?</a:t>
            </a:r>
          </a:p>
          <a:p>
            <a:r>
              <a:rPr lang="pt-BR" sz="1600" dirty="0"/>
              <a:t>⁷ Se procederes bem, não é certo que serás aceito? Se, todavia, procederes mal, eis que o pecado jaz à porta; o seu desejo será contra ti, mas a ti cumpre dominá-lo.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8FD5B26-4129-71A2-142D-764E84110B30}"/>
              </a:ext>
            </a:extLst>
          </p:cNvPr>
          <p:cNvSpPr txBox="1"/>
          <p:nvPr/>
        </p:nvSpPr>
        <p:spPr>
          <a:xfrm>
            <a:off x="6182869" y="1715581"/>
            <a:ext cx="49791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⁸ Disse Caim a Abel, seu irmão: Vamos ao campo. Estando eles no campo, sucedeu que se levantou Caim contra Abel, seu irmão, e o matou.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Gênesis 4:1-8</a:t>
            </a:r>
          </a:p>
        </p:txBody>
      </p:sp>
    </p:spTree>
    <p:extLst>
      <p:ext uri="{BB962C8B-B14F-4D97-AF65-F5344CB8AC3E}">
        <p14:creationId xmlns:p14="http://schemas.microsoft.com/office/powerpoint/2010/main" val="36575555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O PRINCÍPIO DA JUSTIFICAÇÃO PELAS OBRAS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760829-D0FD-281E-FDDA-289CE5755431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O VENENO DA JUSTIÇA PELAS OBRAS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F68C317-410A-C50F-0BAC-CDAF78CA773A}"/>
              </a:ext>
            </a:extLst>
          </p:cNvPr>
          <p:cNvSpPr txBox="1"/>
          <p:nvPr/>
        </p:nvSpPr>
        <p:spPr>
          <a:xfrm>
            <a:off x="517793" y="1715581"/>
            <a:ext cx="497911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¹ Coabitou o homem com Eva, sua mulher. Esta concebeu e deu à luz a Caim; então, disse: </a:t>
            </a:r>
            <a:r>
              <a:rPr lang="pt-BR" sz="1600" b="1" dirty="0">
                <a:solidFill>
                  <a:schemeClr val="accent1"/>
                </a:solidFill>
              </a:rPr>
              <a:t>Adquiri um varão com o auxílio do Senhor.</a:t>
            </a:r>
          </a:p>
          <a:p>
            <a:r>
              <a:rPr lang="pt-BR" sz="1600" dirty="0"/>
              <a:t>² Depois, deu à luz a Abel, seu irmão. Abel foi pastor de ovelhas, e Caim, lavrador.</a:t>
            </a:r>
          </a:p>
          <a:p>
            <a:r>
              <a:rPr lang="pt-BR" sz="1600" dirty="0"/>
              <a:t>³ Aconteceu que no fim de uns tempos trouxe </a:t>
            </a:r>
            <a:r>
              <a:rPr lang="pt-BR" sz="1600" b="1" dirty="0">
                <a:solidFill>
                  <a:schemeClr val="accent2"/>
                </a:solidFill>
              </a:rPr>
              <a:t>Caim do fruto da terra uma oferta ao Senhor.</a:t>
            </a:r>
          </a:p>
          <a:p>
            <a:r>
              <a:rPr lang="pt-BR" sz="1600" dirty="0"/>
              <a:t>⁴ </a:t>
            </a:r>
            <a:r>
              <a:rPr lang="pt-BR" sz="1600" b="1" dirty="0">
                <a:solidFill>
                  <a:schemeClr val="accent2"/>
                </a:solidFill>
              </a:rPr>
              <a:t>Abel, por sua vez, trouxe das primícias do seu rebanho e da gordura deste</a:t>
            </a:r>
            <a:r>
              <a:rPr lang="pt-BR" sz="1600" b="1" dirty="0"/>
              <a:t>. Agradou-se o Senhor de Abel e de sua oferta;</a:t>
            </a:r>
          </a:p>
          <a:p>
            <a:r>
              <a:rPr lang="pt-BR" sz="1600" dirty="0"/>
              <a:t>⁵ </a:t>
            </a:r>
            <a:r>
              <a:rPr lang="pt-BR" sz="1600" b="1" dirty="0"/>
              <a:t>ao passo que de Caim e de sua oferta não se agradou. Irou-se, pois, sobremaneira, Caim, e descaiu-lhe o semblante.</a:t>
            </a:r>
          </a:p>
          <a:p>
            <a:r>
              <a:rPr lang="pt-BR" sz="1600" dirty="0"/>
              <a:t>⁶ Então, lhe disse o Senhor: Por que andas irado, e por que descaiu o teu semblante?</a:t>
            </a:r>
          </a:p>
          <a:p>
            <a:r>
              <a:rPr lang="pt-BR" sz="1600" dirty="0"/>
              <a:t>⁷ Se procederes bem, não é certo que serás aceito? Se, todavia, procederes mal, eis que o pecado jaz à porta; o seu desejo será contra ti, mas a ti cumpre dominá-lo.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8FD5B26-4129-71A2-142D-764E84110B30}"/>
              </a:ext>
            </a:extLst>
          </p:cNvPr>
          <p:cNvSpPr txBox="1"/>
          <p:nvPr/>
        </p:nvSpPr>
        <p:spPr>
          <a:xfrm>
            <a:off x="6182869" y="1715581"/>
            <a:ext cx="49791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⁸ Disse Caim a Abel, seu irmão: Vamos ao campo. Estando eles no campo, sucedeu que se levantou Caim contra Abel, seu irmão, e o matou.  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Gênesis 4:1-8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0318400-830A-43FC-27E5-5BFB42D99E42}"/>
              </a:ext>
            </a:extLst>
          </p:cNvPr>
          <p:cNvSpPr txBox="1"/>
          <p:nvPr/>
        </p:nvSpPr>
        <p:spPr>
          <a:xfrm>
            <a:off x="5437203" y="1779637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BE44AEF-FDAD-B410-A6A9-1BB4E4D85788}"/>
              </a:ext>
            </a:extLst>
          </p:cNvPr>
          <p:cNvSpPr txBox="1"/>
          <p:nvPr/>
        </p:nvSpPr>
        <p:spPr>
          <a:xfrm>
            <a:off x="5496910" y="1033803"/>
            <a:ext cx="1881504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Justiça pelas obras parcial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Adquiri O varão com o auxílio do Senhor.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37E1D18-CF0B-7B74-8E98-210B67343B93}"/>
              </a:ext>
            </a:extLst>
          </p:cNvPr>
          <p:cNvSpPr txBox="1"/>
          <p:nvPr/>
        </p:nvSpPr>
        <p:spPr>
          <a:xfrm>
            <a:off x="5300417" y="3087062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2345797-E154-C34D-F138-3B02C7DA7038}"/>
              </a:ext>
            </a:extLst>
          </p:cNvPr>
          <p:cNvSpPr txBox="1"/>
          <p:nvPr/>
        </p:nvSpPr>
        <p:spPr>
          <a:xfrm>
            <a:off x="5728706" y="2363143"/>
            <a:ext cx="1881504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Justiça pelas obras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Caim traz o seu melhor para Deus, mas não demonstra fé na Palavra de Deus e no sacrifício do Cordeiro.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6029F4A-475C-2D2E-0C21-64916502CCAE}"/>
              </a:ext>
            </a:extLst>
          </p:cNvPr>
          <p:cNvSpPr txBox="1"/>
          <p:nvPr/>
        </p:nvSpPr>
        <p:spPr>
          <a:xfrm>
            <a:off x="5326051" y="3691895"/>
            <a:ext cx="29150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D024A0C-7A6F-2338-C6A9-7615E7AD6B1D}"/>
              </a:ext>
            </a:extLst>
          </p:cNvPr>
          <p:cNvSpPr txBox="1"/>
          <p:nvPr/>
        </p:nvSpPr>
        <p:spPr>
          <a:xfrm>
            <a:off x="5733524" y="3709583"/>
            <a:ext cx="1881504" cy="1015663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Justiça pela fé</a:t>
            </a:r>
            <a:br>
              <a:rPr lang="pt-BR" sz="1200" dirty="0">
                <a:solidFill>
                  <a:schemeClr val="bg1"/>
                </a:solidFill>
              </a:rPr>
            </a:br>
            <a:r>
              <a:rPr lang="pt-BR" sz="1200" dirty="0">
                <a:solidFill>
                  <a:schemeClr val="bg1"/>
                </a:solidFill>
              </a:rPr>
              <a:t>Abel traz o seu melhor para Deus, expressando fé na Palavra de Deus e no sacrifício do Cordeiro.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24C6AB2-9A43-6ED3-36D2-77C20E0679FD}"/>
              </a:ext>
            </a:extLst>
          </p:cNvPr>
          <p:cNvSpPr txBox="1"/>
          <p:nvPr/>
        </p:nvSpPr>
        <p:spPr>
          <a:xfrm>
            <a:off x="-21020" y="3179395"/>
            <a:ext cx="714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1Jo 3.12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C9E1B66-D6F4-70FB-FBEE-DCE1A78EB6E9}"/>
              </a:ext>
            </a:extLst>
          </p:cNvPr>
          <p:cNvSpPr txBox="1"/>
          <p:nvPr/>
        </p:nvSpPr>
        <p:spPr>
          <a:xfrm>
            <a:off x="0" y="3495938"/>
            <a:ext cx="714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>
                <a:solidFill>
                  <a:schemeClr val="accent1"/>
                </a:solidFill>
              </a:rPr>
              <a:t>Hb</a:t>
            </a:r>
            <a:r>
              <a:rPr lang="pt-BR" sz="1200" dirty="0">
                <a:solidFill>
                  <a:schemeClr val="accent1"/>
                </a:solidFill>
              </a:rPr>
              <a:t> 11.4</a:t>
            </a:r>
          </a:p>
        </p:txBody>
      </p:sp>
    </p:spTree>
    <p:extLst>
      <p:ext uri="{BB962C8B-B14F-4D97-AF65-F5344CB8AC3E}">
        <p14:creationId xmlns:p14="http://schemas.microsoft.com/office/powerpoint/2010/main" val="14550394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JUSTIFICADOS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4E8407B-3B6E-2A7F-6356-57630AD0276D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A NECESSIDADE DE SER JUSTIFICADO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E0D3F84-EDD9-BAFB-EDE3-30FA14F906AB}"/>
              </a:ext>
            </a:extLst>
          </p:cNvPr>
          <p:cNvSpPr txBox="1"/>
          <p:nvPr/>
        </p:nvSpPr>
        <p:spPr>
          <a:xfrm>
            <a:off x="1550275" y="2598003"/>
            <a:ext cx="909144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/>
              <a:t>O QUE PRECISO FAZER PARA SER</a:t>
            </a:r>
            <a:br>
              <a:rPr lang="pt-BR" sz="4800" b="1" dirty="0"/>
            </a:br>
            <a:r>
              <a:rPr lang="pt-BR" sz="5400" b="1" dirty="0"/>
              <a:t>JUSTIFICADO POR DEUS</a:t>
            </a:r>
            <a:r>
              <a:rPr lang="pt-BR" sz="48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849937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JUSTIÇA DE DEUS E A CULPA DE ADÃO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406EC073-12B5-7176-E1EA-B392C5696E9F}"/>
              </a:ext>
            </a:extLst>
          </p:cNvPr>
          <p:cNvSpPr txBox="1">
            <a:spLocks/>
          </p:cNvSpPr>
          <p:nvPr/>
        </p:nvSpPr>
        <p:spPr>
          <a:xfrm>
            <a:off x="838200" y="977462"/>
            <a:ext cx="10515600" cy="51995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1800" dirty="0">
                <a:latin typeface="Corbel" panose="020B0503020204020204" pitchFamily="34" charset="0"/>
              </a:rPr>
              <a:t>Compreendemos que todos nós somos culpados diante de Deus;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1800" dirty="0">
                <a:latin typeface="Corbel" panose="020B0503020204020204" pitchFamily="34" charset="0"/>
              </a:rPr>
              <a:t>Herdamos essa culpa de nosso primeiro pai;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1800" dirty="0">
                <a:latin typeface="Corbel" panose="020B0503020204020204" pitchFamily="34" charset="0"/>
              </a:rPr>
              <a:t>Junto com a culpa, herdamos também o veneno da autojustificação e justiça pelas obras;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1800" dirty="0">
                <a:latin typeface="Corbel" panose="020B0503020204020204" pitchFamily="34" charset="0"/>
              </a:rPr>
              <a:t>Esse veneno faz com que tentemos remover a culpa dos nossos pecados e trazer a justiça através de boas-obras para Deus;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1800" dirty="0">
                <a:latin typeface="Corbel" panose="020B0503020204020204" pitchFamily="34" charset="0"/>
              </a:rPr>
              <a:t>A Bíblia nos ensina que esta justiça não passa de trapo de imundícia;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1800" dirty="0">
                <a:latin typeface="Corbel" panose="020B0503020204020204" pitchFamily="34" charset="0"/>
              </a:rPr>
              <a:t>A verdadeira justiça só pode vir de Deus pela fé, nossa única participação é a escolha;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1800" dirty="0">
                <a:latin typeface="Corbel" panose="020B0503020204020204" pitchFamily="34" charset="0"/>
              </a:rPr>
              <a:t>Pela fé na Palavra de Deus e Sua promessa é que somos justificados.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981C51-805F-4C16-5D05-023AB7FC75ED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RECAPITULANDO O ESTUDO</a:t>
            </a:r>
          </a:p>
        </p:txBody>
      </p:sp>
    </p:spTree>
    <p:extLst>
      <p:ext uri="{BB962C8B-B14F-4D97-AF65-F5344CB8AC3E}">
        <p14:creationId xmlns:p14="http://schemas.microsoft.com/office/powerpoint/2010/main" val="19999486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0" name="Rectangle 3277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2772" name="Picture 4" descr="A PARÁBOLA DAS BODAS Palavra Revelada OFICIAL">
            <a:extLst>
              <a:ext uri="{FF2B5EF4-FFF2-40B4-BE49-F238E27FC236}">
                <a16:creationId xmlns:a16="http://schemas.microsoft.com/office/drawing/2014/main" id="{3FE17E37-F1F5-2081-5552-005F189251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" r="9168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2751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5" name="Rectangle 327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2770" name="Picture 2" descr="Blog do André: RFLEXÕES ESPÍRITAS: A Parábola das Bodas">
            <a:extLst>
              <a:ext uri="{FF2B5EF4-FFF2-40B4-BE49-F238E27FC236}">
                <a16:creationId xmlns:a16="http://schemas.microsoft.com/office/drawing/2014/main" id="{59CA9E5D-3B05-E499-E140-EF14811D918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2" b="1651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0485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JUSTIÇA DE DEUS E A CULPA DE ADÃO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981C51-805F-4C16-5D05-023AB7FC75ED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INDICAÇÃO DE LEITURA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B2CC0EB-CC88-873A-690C-015653063030}"/>
              </a:ext>
            </a:extLst>
          </p:cNvPr>
          <p:cNvSpPr txBox="1"/>
          <p:nvPr/>
        </p:nvSpPr>
        <p:spPr>
          <a:xfrm>
            <a:off x="1186662" y="2986095"/>
            <a:ext cx="490933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rgbClr val="0F1111"/>
                </a:solidFill>
                <a:effectLst/>
                <a:latin typeface="Amazon Ember"/>
              </a:rPr>
              <a:t>O amor de Deus é descrito neste livro de forma surpreendente. Seu raio de ação se estende a todas as idades, etnias e classes sociais. Seu objetivo é eliminar as barreiras que limitam o crescimento humano e conduzir as pessoas a uma extraordinária experiência de vida com Cristo.</a:t>
            </a:r>
            <a:endParaRPr lang="pt-BR" dirty="0"/>
          </a:p>
        </p:txBody>
      </p:sp>
      <p:pic>
        <p:nvPicPr>
          <p:cNvPr id="35844" name="Picture 4">
            <a:extLst>
              <a:ext uri="{FF2B5EF4-FFF2-40B4-BE49-F238E27FC236}">
                <a16:creationId xmlns:a16="http://schemas.microsoft.com/office/drawing/2014/main" id="{BED7168A-093B-4DA6-E544-4967E4C55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722" y="1338656"/>
            <a:ext cx="2420646" cy="359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aminho a Cristo | Amazon.com.br">
            <a:extLst>
              <a:ext uri="{FF2B5EF4-FFF2-40B4-BE49-F238E27FC236}">
                <a16:creationId xmlns:a16="http://schemas.microsoft.com/office/drawing/2014/main" id="{0C0A8B4F-92F8-CCFB-7AD4-3D153AE5A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780" y="2474192"/>
            <a:ext cx="2628839" cy="351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7C4F2A4E-4A4B-23CD-0742-4F4CF8562241}"/>
              </a:ext>
            </a:extLst>
          </p:cNvPr>
          <p:cNvSpPr/>
          <p:nvPr/>
        </p:nvSpPr>
        <p:spPr>
          <a:xfrm>
            <a:off x="958141" y="2831042"/>
            <a:ext cx="5411128" cy="2171881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31357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62EDC9-9ADF-DF90-C26D-F35F3649F2E9}"/>
              </a:ext>
            </a:extLst>
          </p:cNvPr>
          <p:cNvSpPr/>
          <p:nvPr/>
        </p:nvSpPr>
        <p:spPr>
          <a:xfrm>
            <a:off x="-86496" y="6598508"/>
            <a:ext cx="12381470" cy="259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ACCEF6-D7B4-9AF6-237E-E4BDFECC1DC4}"/>
              </a:ext>
            </a:extLst>
          </p:cNvPr>
          <p:cNvSpPr txBox="1"/>
          <p:nvPr/>
        </p:nvSpPr>
        <p:spPr>
          <a:xfrm>
            <a:off x="8995722" y="6598508"/>
            <a:ext cx="5090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JUSTIFICADOS – EM CRISTO TEMOS PAZ COM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6AE9F-4D18-2887-216B-014163BDDF5F}"/>
              </a:ext>
            </a:extLst>
          </p:cNvPr>
          <p:cNvSpPr txBox="1"/>
          <p:nvPr/>
        </p:nvSpPr>
        <p:spPr>
          <a:xfrm>
            <a:off x="517793" y="352540"/>
            <a:ext cx="884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/>
                </a:solidFill>
              </a:rPr>
              <a:t>A JUSTIÇA DE DEUS E A CULPA DE ADÃO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1672E-5B31-26B4-5A4B-6C31CECCB0BE}"/>
              </a:ext>
            </a:extLst>
          </p:cNvPr>
          <p:cNvSpPr txBox="1"/>
          <p:nvPr/>
        </p:nvSpPr>
        <p:spPr>
          <a:xfrm>
            <a:off x="10481757" y="352540"/>
            <a:ext cx="105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4"/>
                </a:solidFill>
              </a:rPr>
              <a:t>01/05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981C51-805F-4C16-5D05-023AB7FC75ED}"/>
              </a:ext>
            </a:extLst>
          </p:cNvPr>
          <p:cNvSpPr txBox="1"/>
          <p:nvPr/>
        </p:nvSpPr>
        <p:spPr>
          <a:xfrm>
            <a:off x="517793" y="1153990"/>
            <a:ext cx="56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INDICAÇÃO DE LOUVOR</a:t>
            </a:r>
          </a:p>
        </p:txBody>
      </p:sp>
      <p:pic>
        <p:nvPicPr>
          <p:cNvPr id="37890" name="Picture 2">
            <a:extLst>
              <a:ext uri="{FF2B5EF4-FFF2-40B4-BE49-F238E27FC236}">
                <a16:creationId xmlns:a16="http://schemas.microsoft.com/office/drawing/2014/main" id="{8DB61DAA-4C53-A6F9-7E50-0ADFEB4D7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685" y="2219135"/>
            <a:ext cx="5170598" cy="290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E8EC78F-C7D9-F1E5-4EC9-84D569292802}"/>
              </a:ext>
            </a:extLst>
          </p:cNvPr>
          <p:cNvSpPr txBox="1"/>
          <p:nvPr/>
        </p:nvSpPr>
        <p:spPr>
          <a:xfrm>
            <a:off x="734717" y="2104228"/>
            <a:ext cx="490933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b="0" i="0" dirty="0">
                <a:solidFill>
                  <a:srgbClr val="2A2A2A"/>
                </a:solidFill>
                <a:effectLst/>
              </a:rPr>
              <a:t>[...]</a:t>
            </a:r>
          </a:p>
          <a:p>
            <a:pPr algn="l"/>
            <a:r>
              <a:rPr lang="pt-BR" b="0" i="0" dirty="0">
                <a:solidFill>
                  <a:srgbClr val="2A2A2A"/>
                </a:solidFill>
                <a:effectLst/>
              </a:rPr>
              <a:t>Aquele que viver na fé, justiça alcançará</a:t>
            </a:r>
            <a:br>
              <a:rPr lang="pt-BR" b="0" i="0" dirty="0">
                <a:solidFill>
                  <a:srgbClr val="2A2A2A"/>
                </a:solidFill>
                <a:effectLst/>
              </a:rPr>
            </a:br>
            <a:r>
              <a:rPr lang="pt-BR" b="0" i="0" dirty="0">
                <a:solidFill>
                  <a:srgbClr val="2A2A2A"/>
                </a:solidFill>
                <a:effectLst/>
              </a:rPr>
              <a:t>Um novo nome há de ter, perdão receberá</a:t>
            </a:r>
            <a:br>
              <a:rPr lang="pt-BR" b="0" i="0" dirty="0">
                <a:solidFill>
                  <a:srgbClr val="2A2A2A"/>
                </a:solidFill>
                <a:effectLst/>
              </a:rPr>
            </a:br>
            <a:r>
              <a:rPr lang="pt-BR" b="0" i="0" dirty="0">
                <a:solidFill>
                  <a:srgbClr val="2A2A2A"/>
                </a:solidFill>
                <a:effectLst/>
              </a:rPr>
              <a:t>Assim, bem firmes, pela fé, unidos em amor</a:t>
            </a:r>
            <a:br>
              <a:rPr lang="pt-BR" b="0" i="0" dirty="0">
                <a:solidFill>
                  <a:srgbClr val="2A2A2A"/>
                </a:solidFill>
                <a:effectLst/>
              </a:rPr>
            </a:br>
            <a:r>
              <a:rPr lang="pt-BR" b="0" i="0" dirty="0">
                <a:solidFill>
                  <a:srgbClr val="2A2A2A"/>
                </a:solidFill>
                <a:effectLst/>
              </a:rPr>
              <a:t>Nós venceremos com poder que vem do Salvador</a:t>
            </a:r>
          </a:p>
          <a:p>
            <a:pPr algn="l"/>
            <a:endParaRPr lang="pt-BR" b="0" i="0" dirty="0">
              <a:solidFill>
                <a:srgbClr val="2A2A2A"/>
              </a:solidFill>
              <a:effectLst/>
            </a:endParaRPr>
          </a:p>
          <a:p>
            <a:pPr algn="l"/>
            <a:r>
              <a:rPr lang="pt-BR" b="0" i="1" dirty="0">
                <a:solidFill>
                  <a:srgbClr val="2A2A2A"/>
                </a:solidFill>
                <a:effectLst/>
              </a:rPr>
              <a:t>Fé é a vitória</a:t>
            </a:r>
            <a:br>
              <a:rPr lang="pt-BR" b="0" i="1" dirty="0">
                <a:solidFill>
                  <a:srgbClr val="2A2A2A"/>
                </a:solidFill>
                <a:effectLst/>
              </a:rPr>
            </a:br>
            <a:r>
              <a:rPr lang="pt-BR" b="0" i="1" dirty="0">
                <a:solidFill>
                  <a:srgbClr val="2A2A2A"/>
                </a:solidFill>
                <a:effectLst/>
              </a:rPr>
              <a:t>Sim, fé sempre tem poder</a:t>
            </a:r>
            <a:br>
              <a:rPr lang="pt-BR" b="0" i="1" dirty="0">
                <a:solidFill>
                  <a:srgbClr val="2A2A2A"/>
                </a:solidFill>
                <a:effectLst/>
              </a:rPr>
            </a:br>
            <a:r>
              <a:rPr lang="pt-BR" b="0" i="1" dirty="0">
                <a:solidFill>
                  <a:srgbClr val="2A2A2A"/>
                </a:solidFill>
                <a:effectLst/>
              </a:rPr>
              <a:t>Fé é a vitória</a:t>
            </a:r>
            <a:br>
              <a:rPr lang="pt-BR" b="0" i="1" dirty="0">
                <a:solidFill>
                  <a:srgbClr val="2A2A2A"/>
                </a:solidFill>
                <a:effectLst/>
              </a:rPr>
            </a:br>
            <a:r>
              <a:rPr lang="pt-BR" b="0" i="1" dirty="0">
                <a:solidFill>
                  <a:srgbClr val="2A2A2A"/>
                </a:solidFill>
                <a:effectLst/>
              </a:rPr>
              <a:t>Ao mundo irá vencer</a:t>
            </a:r>
          </a:p>
          <a:p>
            <a:pPr algn="l"/>
            <a:r>
              <a:rPr lang="pt-BR" dirty="0">
                <a:solidFill>
                  <a:srgbClr val="2A2A2A"/>
                </a:solidFill>
              </a:rPr>
              <a:t>[...]</a:t>
            </a:r>
            <a:endParaRPr lang="pt-BR" b="0" i="0" dirty="0">
              <a:solidFill>
                <a:srgbClr val="2A2A2A"/>
              </a:solidFill>
              <a:effectLst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CA19C2F-D899-C95F-44B4-A5E43EC0E693}"/>
              </a:ext>
            </a:extLst>
          </p:cNvPr>
          <p:cNvSpPr/>
          <p:nvPr/>
        </p:nvSpPr>
        <p:spPr>
          <a:xfrm>
            <a:off x="463019" y="1965434"/>
            <a:ext cx="5411128" cy="3415863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74407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Vermelho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4337</Words>
  <Application>Microsoft Macintosh PowerPoint</Application>
  <PresentationFormat>Widescreen</PresentationFormat>
  <Paragraphs>385</Paragraphs>
  <Slides>41</Slides>
  <Notes>27</Notes>
  <HiddenSlides>4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41</vt:i4>
      </vt:variant>
    </vt:vector>
  </HeadingPairs>
  <TitlesOfParts>
    <vt:vector size="47" baseType="lpstr">
      <vt:lpstr>Amazon Ember</vt:lpstr>
      <vt:lpstr>Arial</vt:lpstr>
      <vt:lpstr>Calibri</vt:lpstr>
      <vt:lpstr>Calibri Light</vt:lpstr>
      <vt:lpstr>Corbel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54</cp:revision>
  <dcterms:created xsi:type="dcterms:W3CDTF">2023-09-12T19:08:37Z</dcterms:created>
  <dcterms:modified xsi:type="dcterms:W3CDTF">2023-09-30T00:08:39Z</dcterms:modified>
</cp:coreProperties>
</file>