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2"/>
  </p:notesMasterIdLst>
  <p:sldIdLst>
    <p:sldId id="256" r:id="rId2"/>
    <p:sldId id="257" r:id="rId3"/>
    <p:sldId id="333" r:id="rId4"/>
    <p:sldId id="302" r:id="rId5"/>
    <p:sldId id="270" r:id="rId6"/>
    <p:sldId id="334" r:id="rId7"/>
    <p:sldId id="335" r:id="rId8"/>
    <p:sldId id="271" r:id="rId9"/>
    <p:sldId id="276" r:id="rId10"/>
    <p:sldId id="275" r:id="rId11"/>
    <p:sldId id="268" r:id="rId12"/>
    <p:sldId id="279" r:id="rId13"/>
    <p:sldId id="336" r:id="rId14"/>
    <p:sldId id="337" r:id="rId15"/>
    <p:sldId id="338" r:id="rId16"/>
    <p:sldId id="339" r:id="rId17"/>
    <p:sldId id="340" r:id="rId18"/>
    <p:sldId id="262" r:id="rId19"/>
    <p:sldId id="345" r:id="rId20"/>
    <p:sldId id="344" r:id="rId21"/>
    <p:sldId id="343" r:id="rId22"/>
    <p:sldId id="346" r:id="rId23"/>
    <p:sldId id="347" r:id="rId24"/>
    <p:sldId id="348" r:id="rId25"/>
    <p:sldId id="349" r:id="rId26"/>
    <p:sldId id="350" r:id="rId27"/>
    <p:sldId id="351" r:id="rId28"/>
    <p:sldId id="342" r:id="rId29"/>
    <p:sldId id="341" r:id="rId30"/>
    <p:sldId id="308" r:id="rId31"/>
    <p:sldId id="352" r:id="rId32"/>
    <p:sldId id="353" r:id="rId33"/>
    <p:sldId id="354" r:id="rId34"/>
    <p:sldId id="355" r:id="rId35"/>
    <p:sldId id="356" r:id="rId36"/>
    <p:sldId id="357" r:id="rId37"/>
    <p:sldId id="361" r:id="rId38"/>
    <p:sldId id="358" r:id="rId39"/>
    <p:sldId id="359" r:id="rId40"/>
    <p:sldId id="362" r:id="rId41"/>
    <p:sldId id="363" r:id="rId42"/>
    <p:sldId id="360" r:id="rId43"/>
    <p:sldId id="364" r:id="rId44"/>
    <p:sldId id="365" r:id="rId45"/>
    <p:sldId id="366" r:id="rId46"/>
    <p:sldId id="293" r:id="rId47"/>
    <p:sldId id="297" r:id="rId48"/>
    <p:sldId id="367" r:id="rId49"/>
    <p:sldId id="299" r:id="rId50"/>
    <p:sldId id="300" r:id="rId51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578"/>
    <p:restoredTop sz="94663"/>
  </p:normalViewPr>
  <p:slideViewPr>
    <p:cSldViewPr snapToGrid="0">
      <p:cViewPr varScale="1">
        <p:scale>
          <a:sx n="111" d="100"/>
          <a:sy n="111" d="100"/>
        </p:scale>
        <p:origin x="232" y="3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E843FD-1F0B-0D4F-8594-F1290DAA340A}" type="datetimeFigureOut">
              <a:rPr lang="pt-BR" smtClean="0"/>
              <a:t>13/10/2023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50FCC3-56A0-F045-8ED6-7E49394798F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745225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50FCC3-56A0-F045-8ED6-7E49394798F2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401684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50FCC3-56A0-F045-8ED6-7E49394798F2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697697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Existe alguma acusação contra nós? Somos culpados de algo?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50FCC3-56A0-F045-8ED6-7E49394798F2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271507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Existe algo na nossa vida que precisa ser restaurado? O que?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50FCC3-56A0-F045-8ED6-7E49394798F2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435461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Existe algo na nossa vida que precisa ser restaurado? O que?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50FCC3-56A0-F045-8ED6-7E49394798F2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026833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Existe algo na nossa vida que precisa ser restaurado? O que?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50FCC3-56A0-F045-8ED6-7E49394798F2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585314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50FCC3-56A0-F045-8ED6-7E49394798F2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9150507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50FCC3-56A0-F045-8ED6-7E49394798F2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420490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50FCC3-56A0-F045-8ED6-7E49394798F2}" type="slidenum">
              <a:rPr lang="pt-BR" smtClean="0"/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8622238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50FCC3-56A0-F045-8ED6-7E49394798F2}" type="slidenum">
              <a:rPr lang="pt-BR" smtClean="0"/>
              <a:t>14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8733038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50FCC3-56A0-F045-8ED6-7E49394798F2}" type="slidenum">
              <a:rPr lang="pt-BR" smtClean="0"/>
              <a:t>15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6314422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50FCC3-56A0-F045-8ED6-7E49394798F2}" type="slidenum">
              <a:rPr lang="pt-BR" smtClean="0"/>
              <a:t>16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273754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50FCC3-56A0-F045-8ED6-7E49394798F2}" type="slidenum">
              <a:rPr lang="pt-BR" smtClean="0"/>
              <a:t>18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5310200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50FCC3-56A0-F045-8ED6-7E49394798F2}" type="slidenum">
              <a:rPr lang="pt-BR" smtClean="0"/>
              <a:t>19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2393376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50FCC3-56A0-F045-8ED6-7E49394798F2}" type="slidenum">
              <a:rPr lang="pt-BR" smtClean="0"/>
              <a:t>20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0648892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50FCC3-56A0-F045-8ED6-7E49394798F2}" type="slidenum">
              <a:rPr lang="pt-BR" smtClean="0"/>
              <a:t>21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6418475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50FCC3-56A0-F045-8ED6-7E49394798F2}" type="slidenum">
              <a:rPr lang="pt-BR" smtClean="0"/>
              <a:t>22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7433831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50FCC3-56A0-F045-8ED6-7E49394798F2}" type="slidenum">
              <a:rPr lang="pt-BR" smtClean="0"/>
              <a:t>23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4834297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50FCC3-56A0-F045-8ED6-7E49394798F2}" type="slidenum">
              <a:rPr lang="pt-BR" smtClean="0"/>
              <a:t>24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5792379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50FCC3-56A0-F045-8ED6-7E49394798F2}" type="slidenum">
              <a:rPr lang="pt-BR" smtClean="0"/>
              <a:t>25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8748536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50FCC3-56A0-F045-8ED6-7E49394798F2}" type="slidenum">
              <a:rPr lang="pt-BR" smtClean="0"/>
              <a:t>26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0989920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50FCC3-56A0-F045-8ED6-7E49394798F2}" type="slidenum">
              <a:rPr lang="pt-BR" smtClean="0"/>
              <a:t>28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0175878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50FCC3-56A0-F045-8ED6-7E49394798F2}" type="slidenum">
              <a:rPr lang="pt-BR" smtClean="0"/>
              <a:t>29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9449503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50FCC3-56A0-F045-8ED6-7E49394798F2}" type="slidenum">
              <a:rPr lang="pt-BR" smtClean="0"/>
              <a:t>30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5667777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50FCC3-56A0-F045-8ED6-7E49394798F2}" type="slidenum">
              <a:rPr lang="pt-BR" smtClean="0"/>
              <a:t>31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9926124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50FCC3-56A0-F045-8ED6-7E49394798F2}" type="slidenum">
              <a:rPr lang="pt-BR" smtClean="0"/>
              <a:t>32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7904232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50FCC3-56A0-F045-8ED6-7E49394798F2}" type="slidenum">
              <a:rPr lang="pt-BR" smtClean="0"/>
              <a:t>33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690369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50FCC3-56A0-F045-8ED6-7E49394798F2}" type="slidenum">
              <a:rPr lang="pt-BR" smtClean="0"/>
              <a:t>34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4649732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50FCC3-56A0-F045-8ED6-7E49394798F2}" type="slidenum">
              <a:rPr lang="pt-BR" smtClean="0"/>
              <a:t>35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7666224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50FCC3-56A0-F045-8ED6-7E49394798F2}" type="slidenum">
              <a:rPr lang="pt-BR" smtClean="0"/>
              <a:t>36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5277372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50FCC3-56A0-F045-8ED6-7E49394798F2}" type="slidenum">
              <a:rPr lang="pt-BR" smtClean="0"/>
              <a:t>37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1860221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50FCC3-56A0-F045-8ED6-7E49394798F2}" type="slidenum">
              <a:rPr lang="pt-BR" smtClean="0"/>
              <a:t>38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4421871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50FCC3-56A0-F045-8ED6-7E49394798F2}" type="slidenum">
              <a:rPr lang="pt-BR" smtClean="0"/>
              <a:t>39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1891567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50FCC3-56A0-F045-8ED6-7E49394798F2}" type="slidenum">
              <a:rPr lang="pt-BR" smtClean="0"/>
              <a:t>40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2253807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50FCC3-56A0-F045-8ED6-7E49394798F2}" type="slidenum">
              <a:rPr lang="pt-BR" smtClean="0"/>
              <a:t>41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3775356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50FCC3-56A0-F045-8ED6-7E49394798F2}" type="slidenum">
              <a:rPr lang="pt-BR" smtClean="0"/>
              <a:t>42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09698518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50FCC3-56A0-F045-8ED6-7E49394798F2}" type="slidenum">
              <a:rPr lang="pt-BR" smtClean="0"/>
              <a:t>43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31763373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50FCC3-56A0-F045-8ED6-7E49394798F2}" type="slidenum">
              <a:rPr lang="pt-BR" smtClean="0"/>
              <a:t>44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66265748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50FCC3-56A0-F045-8ED6-7E49394798F2}" type="slidenum">
              <a:rPr lang="pt-BR" smtClean="0"/>
              <a:t>45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44132073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50FCC3-56A0-F045-8ED6-7E49394798F2}" type="slidenum">
              <a:rPr lang="pt-BR" smtClean="0"/>
              <a:t>46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99761407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Existe alguma acusação contra nós? Somos culpados de algo?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50FCC3-56A0-F045-8ED6-7E49394798F2}" type="slidenum">
              <a:rPr lang="pt-BR" smtClean="0"/>
              <a:t>48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881577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6D1BA72-9DC8-F7D2-C7CD-02B8E1510E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A369505-1130-0FA9-9BE1-E4A7F5AF783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EC9BA29-FEE3-D273-C5CD-93571006A3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C353B-D670-B148-AD7E-D601B2A1480C}" type="datetimeFigureOut">
              <a:rPr lang="pt-BR" smtClean="0"/>
              <a:t>13/10/2023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C839592-863D-F2BC-F198-4D36CD2B13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90C6209-14E4-0909-64F1-B490D94ABB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E1293-247C-C547-BAF8-62D74B9429C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146074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8519572-F945-1244-4A74-FD8FFB9910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A72EC2B-AE81-DC73-AA44-F0CF065112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2C4DE6F-C4F6-7C7B-081D-3E44CFB309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C353B-D670-B148-AD7E-D601B2A1480C}" type="datetimeFigureOut">
              <a:rPr lang="pt-BR" smtClean="0"/>
              <a:t>13/10/2023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697F484-E50F-E456-E8E1-1ADB6E1F1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199A4A8-F759-1FB3-8BF3-8B1D62BE2D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E1293-247C-C547-BAF8-62D74B9429C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013563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F4D812E-603F-29DD-E144-64C6485D70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D5123BE6-3F36-BAC1-86A7-79712435E4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1CEABA7-CEC9-6AEB-E278-7CBF133D2D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C353B-D670-B148-AD7E-D601B2A1480C}" type="datetimeFigureOut">
              <a:rPr lang="pt-BR" smtClean="0"/>
              <a:t>13/10/2023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25A447D-64AB-2587-74AE-2612A05C5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70C8B15-80E3-EE29-ED4D-46A481AEEE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E1293-247C-C547-BAF8-62D74B9429C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625397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4A2B2A7-D091-45E4-7E59-3438C9691E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34ED4A1-8933-A58D-CA1E-A4E193F580D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1B544647-2F76-28EF-E0F5-7A0BC2EDC2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ED35DD0A-9F2D-8A89-57D5-89815DF162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C353B-D670-B148-AD7E-D601B2A1480C}" type="datetimeFigureOut">
              <a:rPr lang="pt-BR" smtClean="0"/>
              <a:t>13/10/2023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EBC0D11C-BE98-CEB6-D3F4-F5282B8D74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C8053839-A732-E4C9-6512-4426636C21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E1293-247C-C547-BAF8-62D74B9429C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938974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120761A-65D0-32EC-B264-F36BDA8A88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CC2BEB7-12DF-7B62-67ED-82729BE51D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C4D0F6BB-03DD-D73D-CB56-B5B684D87E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B5C915DA-D398-12D2-F771-5C13226CCB3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B6015947-6B5C-F9E7-4034-74D0532C229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24647830-6EA2-F9B5-45C0-FF2AAA6CC2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C353B-D670-B148-AD7E-D601B2A1480C}" type="datetimeFigureOut">
              <a:rPr lang="pt-BR" smtClean="0"/>
              <a:t>13/10/2023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8D2CAD7E-A26B-2A2E-23CD-C423817D4D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97879A17-D6E9-DD10-A471-84ABA6C88E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E1293-247C-C547-BAF8-62D74B9429C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301378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A07F611-933E-758C-1E3B-7B32F655D3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9C5DF01D-83D8-B1F5-B355-52AC45E98C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C353B-D670-B148-AD7E-D601B2A1480C}" type="datetimeFigureOut">
              <a:rPr lang="pt-BR" smtClean="0"/>
              <a:t>13/10/2023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D32C984D-58E0-CF4E-234A-FD085DF114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20713000-7CA9-92E2-FFC8-A1A377B621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E1293-247C-C547-BAF8-62D74B9429C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46843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8C20152E-F81F-F47C-3C5D-60F2046675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C353B-D670-B148-AD7E-D601B2A1480C}" type="datetimeFigureOut">
              <a:rPr lang="pt-BR" smtClean="0"/>
              <a:t>13/10/2023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8033973D-364B-D6D7-C470-5EEA8505C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67550119-75AF-A2DF-5D70-D893A2479B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E1293-247C-C547-BAF8-62D74B9429C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757920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62DA8AD-0F10-FA1E-7A16-CA04F096C9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A478AE4-48C2-F7DE-89DC-E07696A1CF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CA01A6B3-F616-C0A0-D70F-CBB0B39193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0B7C7B6-C201-4D2B-122C-3A143576ED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C353B-D670-B148-AD7E-D601B2A1480C}" type="datetimeFigureOut">
              <a:rPr lang="pt-BR" smtClean="0"/>
              <a:t>13/10/2023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74672AF-D7A9-1C7A-7C98-4406FB4CF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C41E437-7845-8316-8C16-0A9D4EFEAA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E1293-247C-C547-BAF8-62D74B9429C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372491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D58ACDD-9D1A-4D48-4A40-C300B1B300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FB420D86-33A3-EB08-D70B-BEA275F9E1A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CCF2DACF-6BCA-5ED8-1926-45EB87BB5B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E686AF8-DB7E-83BA-AA54-0FDC25BD5D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C353B-D670-B148-AD7E-D601B2A1480C}" type="datetimeFigureOut">
              <a:rPr lang="pt-BR" smtClean="0"/>
              <a:t>13/10/2023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D9A57DF-ABD8-AFD5-5EEE-47FC463CD6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8259114-7CA5-0FEB-53CF-483283E33B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E1293-247C-C547-BAF8-62D74B9429C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97559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FCEBA83-B5AC-30A4-688F-428BAB0D2E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59BDD10B-0511-9FE1-C6B0-AD20F04AE37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F2687F3-DA2B-E396-ECBC-EDE1B647CF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C353B-D670-B148-AD7E-D601B2A1480C}" type="datetimeFigureOut">
              <a:rPr lang="pt-BR" smtClean="0"/>
              <a:t>13/10/2023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A803BC0-A358-2C9D-C34C-9099E25D6A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8692474-6BD5-AF01-C229-1E1500450B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E1293-247C-C547-BAF8-62D74B9429C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879504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2682F74D-DE1C-4991-5717-3AB6EE4BDC2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34A7C7BC-773A-8F38-92C1-CCE5C12C93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51F732E-9732-2E38-25FE-8DCD62CE7E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C353B-D670-B148-AD7E-D601B2A1480C}" type="datetimeFigureOut">
              <a:rPr lang="pt-BR" smtClean="0"/>
              <a:t>13/10/2023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20800FE-33EE-3127-B3E9-5485A5B4EF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4B3B21C-6063-4F40-71F0-E07AEC7886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E1293-247C-C547-BAF8-62D74B9429C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984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5869E631-32E3-47C3-3B77-D575767F04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E1F8D61-8698-D03A-200D-DAA9B98888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37BA9A1-D91C-CAA9-D8BB-3C540C6EEB8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6C353B-D670-B148-AD7E-D601B2A1480C}" type="datetimeFigureOut">
              <a:rPr lang="pt-BR" smtClean="0"/>
              <a:t>13/10/2023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1E9FD68-D3C3-37B8-4C27-71FE4D04A7F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F4FAAA4-F392-00D4-CCC0-B1DDD20A74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BE1293-247C-C547-BAF8-62D74B9429C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737719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png"/><Relationship Id="rId4" Type="http://schemas.openxmlformats.org/officeDocument/2006/relationships/image" Target="../media/image14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png"/><Relationship Id="rId4" Type="http://schemas.openxmlformats.org/officeDocument/2006/relationships/image" Target="../media/image14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png"/><Relationship Id="rId4" Type="http://schemas.openxmlformats.org/officeDocument/2006/relationships/image" Target="../media/image14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3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jpeg"/><Relationship Id="rId5" Type="http://schemas.microsoft.com/office/2007/relationships/hdphoto" Target="../media/hdphoto1.wdp"/><Relationship Id="rId4" Type="http://schemas.openxmlformats.org/officeDocument/2006/relationships/image" Target="../media/image16.png"/></Relationships>
</file>

<file path=ppt/slides/_rels/slide41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3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jpeg"/><Relationship Id="rId5" Type="http://schemas.microsoft.com/office/2007/relationships/hdphoto" Target="../media/hdphoto3.wdp"/><Relationship Id="rId4" Type="http://schemas.openxmlformats.org/officeDocument/2006/relationships/image" Target="../media/image16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DF4E1D-912A-C20E-C131-81FDA7366D3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A65381F-CE35-C9C1-B511-1FBE2B1F5A9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Imagem 4" descr="Uma imagem contendo Texto&#10;&#10;Descrição gerada automaticamente">
            <a:extLst>
              <a:ext uri="{FF2B5EF4-FFF2-40B4-BE49-F238E27FC236}">
                <a16:creationId xmlns:a16="http://schemas.microsoft.com/office/drawing/2014/main" id="{9E9F1A8E-EDB3-B00C-B06E-6FC6A60382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80887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Uma imagem contendo Texto&#10;&#10;Descrição gerada automaticamente">
            <a:extLst>
              <a:ext uri="{FF2B5EF4-FFF2-40B4-BE49-F238E27FC236}">
                <a16:creationId xmlns:a16="http://schemas.microsoft.com/office/drawing/2014/main" id="{190E1F7C-ED42-B321-6262-5DADB359D8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706" y="1081216"/>
            <a:ext cx="4695568" cy="4695568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AEBE0C0C-E9CF-1E30-C7D5-003FBA22A3C8}"/>
              </a:ext>
            </a:extLst>
          </p:cNvPr>
          <p:cNvSpPr/>
          <p:nvPr/>
        </p:nvSpPr>
        <p:spPr>
          <a:xfrm>
            <a:off x="-86496" y="6598508"/>
            <a:ext cx="12381470" cy="2594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27FFB7B9-3B76-65D7-14B2-A6E0D4ED8908}"/>
              </a:ext>
            </a:extLst>
          </p:cNvPr>
          <p:cNvSpPr/>
          <p:nvPr/>
        </p:nvSpPr>
        <p:spPr>
          <a:xfrm>
            <a:off x="5478159" y="1680519"/>
            <a:ext cx="494271" cy="494271"/>
          </a:xfrm>
          <a:prstGeom prst="ellipse">
            <a:avLst/>
          </a:prstGeom>
          <a:solidFill>
            <a:schemeClr val="bg2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b="1" dirty="0"/>
              <a:t>01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A699BF51-8D68-74AE-3180-1B945A8ABA67}"/>
              </a:ext>
            </a:extLst>
          </p:cNvPr>
          <p:cNvSpPr/>
          <p:nvPr/>
        </p:nvSpPr>
        <p:spPr>
          <a:xfrm>
            <a:off x="5478159" y="2364260"/>
            <a:ext cx="494271" cy="494271"/>
          </a:xfrm>
          <a:prstGeom prst="ellipse">
            <a:avLst/>
          </a:prstGeom>
          <a:solidFill>
            <a:schemeClr val="bg2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b="1" dirty="0"/>
              <a:t>02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9CFA08CB-D336-AB5C-B895-C15BE1667904}"/>
              </a:ext>
            </a:extLst>
          </p:cNvPr>
          <p:cNvSpPr/>
          <p:nvPr/>
        </p:nvSpPr>
        <p:spPr>
          <a:xfrm>
            <a:off x="5478159" y="3056240"/>
            <a:ext cx="494271" cy="494271"/>
          </a:xfrm>
          <a:prstGeom prst="ellipse">
            <a:avLst/>
          </a:prstGeom>
          <a:solidFill>
            <a:schemeClr val="bg2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b="1" dirty="0"/>
              <a:t>03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E2E2AABA-3B48-D61F-12F6-4DADFE36B139}"/>
              </a:ext>
            </a:extLst>
          </p:cNvPr>
          <p:cNvSpPr/>
          <p:nvPr/>
        </p:nvSpPr>
        <p:spPr>
          <a:xfrm>
            <a:off x="5478159" y="3748220"/>
            <a:ext cx="494271" cy="494271"/>
          </a:xfrm>
          <a:prstGeom prst="ellipse">
            <a:avLst/>
          </a:prstGeom>
          <a:solidFill>
            <a:schemeClr val="bg2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b="1" dirty="0"/>
              <a:t>04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D0025648-909D-606F-B9BF-B7F3A019779F}"/>
              </a:ext>
            </a:extLst>
          </p:cNvPr>
          <p:cNvSpPr/>
          <p:nvPr/>
        </p:nvSpPr>
        <p:spPr>
          <a:xfrm>
            <a:off x="5478159" y="4440200"/>
            <a:ext cx="494271" cy="494271"/>
          </a:xfrm>
          <a:prstGeom prst="ellipse">
            <a:avLst/>
          </a:prstGeom>
          <a:solidFill>
            <a:schemeClr val="bg2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b="1" dirty="0"/>
              <a:t>05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6F7A4394-DF07-4858-AB0D-BF59D197E89C}"/>
              </a:ext>
            </a:extLst>
          </p:cNvPr>
          <p:cNvSpPr txBox="1"/>
          <p:nvPr/>
        </p:nvSpPr>
        <p:spPr>
          <a:xfrm>
            <a:off x="6128946" y="1651098"/>
            <a:ext cx="56005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b="1" dirty="0">
                <a:solidFill>
                  <a:schemeClr val="accent2"/>
                </a:solidFill>
              </a:rPr>
              <a:t>29/09</a:t>
            </a:r>
            <a:br>
              <a:rPr lang="pt-BR" dirty="0"/>
            </a:br>
            <a:r>
              <a:rPr lang="pt-BR" b="1" strike="sngStrike" dirty="0"/>
              <a:t>A Justiça de Deus e Justiça de Adão</a:t>
            </a:r>
            <a:endParaRPr lang="pt-BR" b="1" strike="sngStrike" dirty="0">
              <a:solidFill>
                <a:schemeClr val="tx2"/>
              </a:solidFill>
            </a:endParaRP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443D59EE-7388-B805-1543-192D38FACF12}"/>
              </a:ext>
            </a:extLst>
          </p:cNvPr>
          <p:cNvSpPr txBox="1"/>
          <p:nvPr/>
        </p:nvSpPr>
        <p:spPr>
          <a:xfrm>
            <a:off x="6128948" y="2288976"/>
            <a:ext cx="51156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b="1" dirty="0">
                <a:solidFill>
                  <a:schemeClr val="accent2"/>
                </a:solidFill>
              </a:rPr>
              <a:t>06/10</a:t>
            </a:r>
            <a:br>
              <a:rPr lang="pt-BR" dirty="0"/>
            </a:br>
            <a:r>
              <a:rPr lang="pt-BR" b="1" strike="sngStrike" dirty="0">
                <a:effectLst/>
              </a:rPr>
              <a:t>Abraão: </a:t>
            </a:r>
            <a:r>
              <a:rPr lang="pt-BR" b="1" strike="sngStrike" dirty="0"/>
              <a:t>J</a:t>
            </a:r>
            <a:r>
              <a:rPr lang="pt-BR" b="1" strike="sngStrike" dirty="0">
                <a:effectLst/>
              </a:rPr>
              <a:t>ustificado por (meio da) fé</a:t>
            </a:r>
            <a:endParaRPr lang="pt-BR" sz="2000" b="1" strike="sngStrike" dirty="0">
              <a:effectLst/>
            </a:endParaRP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578892A8-F1CC-068A-1330-0F6F04A1AA51}"/>
              </a:ext>
            </a:extLst>
          </p:cNvPr>
          <p:cNvSpPr txBox="1"/>
          <p:nvPr/>
        </p:nvSpPr>
        <p:spPr>
          <a:xfrm>
            <a:off x="6128948" y="2995598"/>
            <a:ext cx="5239265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b="1" dirty="0">
                <a:solidFill>
                  <a:schemeClr val="accent2"/>
                </a:solidFill>
              </a:rPr>
              <a:t>13/10</a:t>
            </a:r>
            <a:br>
              <a:rPr lang="pt-BR" dirty="0"/>
            </a:br>
            <a:r>
              <a:rPr lang="pt-BR" sz="2000" b="1" dirty="0"/>
              <a:t>Jesus Cristo Justiça Nossa</a:t>
            </a:r>
            <a:endParaRPr lang="pt-BR" sz="2000" b="1" dirty="0">
              <a:effectLst/>
            </a:endParaRP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CEE7FA12-A57C-89C8-8563-ADFCD16D31DF}"/>
              </a:ext>
            </a:extLst>
          </p:cNvPr>
          <p:cNvSpPr txBox="1"/>
          <p:nvPr/>
        </p:nvSpPr>
        <p:spPr>
          <a:xfrm>
            <a:off x="6128946" y="3687578"/>
            <a:ext cx="594744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b="1" dirty="0">
                <a:solidFill>
                  <a:schemeClr val="accent2"/>
                </a:solidFill>
              </a:rPr>
              <a:t>20/10</a:t>
            </a:r>
            <a:br>
              <a:rPr lang="pt-BR" dirty="0"/>
            </a:br>
            <a:r>
              <a:rPr lang="pt-BR" sz="2000" b="1" dirty="0">
                <a:effectLst/>
              </a:rPr>
              <a:t>A justiça da Cristo e a nossa justiça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902443D8-BD32-A0A1-6C51-50CBA6DD07D5}"/>
              </a:ext>
            </a:extLst>
          </p:cNvPr>
          <p:cNvSpPr txBox="1"/>
          <p:nvPr/>
        </p:nvSpPr>
        <p:spPr>
          <a:xfrm>
            <a:off x="6128947" y="4376585"/>
            <a:ext cx="5445212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b="1" dirty="0">
                <a:solidFill>
                  <a:schemeClr val="accent2"/>
                </a:solidFill>
              </a:rPr>
              <a:t>27/10</a:t>
            </a:r>
            <a:br>
              <a:rPr lang="pt-BR" dirty="0"/>
            </a:br>
            <a:r>
              <a:rPr lang="pt-BR" sz="2000" b="1" dirty="0">
                <a:effectLst/>
              </a:rPr>
              <a:t>Vivendo a Justiça pela fé</a:t>
            </a:r>
          </a:p>
        </p:txBody>
      </p:sp>
    </p:spTree>
    <p:extLst>
      <p:ext uri="{BB962C8B-B14F-4D97-AF65-F5344CB8AC3E}">
        <p14:creationId xmlns:p14="http://schemas.microsoft.com/office/powerpoint/2010/main" val="10648587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6" name="Picture 4" descr="Why Did God Command Abraham to Sacrifice Isaac?">
            <a:extLst>
              <a:ext uri="{FF2B5EF4-FFF2-40B4-BE49-F238E27FC236}">
                <a16:creationId xmlns:a16="http://schemas.microsoft.com/office/drawing/2014/main" id="{718090F0-2A3B-5237-098F-BC959F76E23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33203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AA62EDC9-9ADF-DF90-C26D-F35F3649F2E9}"/>
              </a:ext>
            </a:extLst>
          </p:cNvPr>
          <p:cNvSpPr/>
          <p:nvPr/>
        </p:nvSpPr>
        <p:spPr>
          <a:xfrm>
            <a:off x="-86496" y="6598508"/>
            <a:ext cx="12381470" cy="2594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92ACCEF6-D7B4-9AF6-237E-E4BDFECC1DC4}"/>
              </a:ext>
            </a:extLst>
          </p:cNvPr>
          <p:cNvSpPr txBox="1"/>
          <p:nvPr/>
        </p:nvSpPr>
        <p:spPr>
          <a:xfrm>
            <a:off x="8995722" y="6598508"/>
            <a:ext cx="509098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50" dirty="0">
                <a:solidFill>
                  <a:schemeClr val="bg1"/>
                </a:solidFill>
              </a:rPr>
              <a:t>JUSTIFICADOS – EM CRISTO TEMOS PAZ COM DEUS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466AE9F-4D18-2887-216B-014163BDDF5F}"/>
              </a:ext>
            </a:extLst>
          </p:cNvPr>
          <p:cNvSpPr txBox="1"/>
          <p:nvPr/>
        </p:nvSpPr>
        <p:spPr>
          <a:xfrm>
            <a:off x="517793" y="352540"/>
            <a:ext cx="88465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chemeClr val="accent1"/>
                </a:solidFill>
              </a:rPr>
              <a:t>JUSTIFICADOS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4E8407B-3B6E-2A7F-6356-57630AD0276D}"/>
              </a:ext>
            </a:extLst>
          </p:cNvPr>
          <p:cNvSpPr txBox="1"/>
          <p:nvPr/>
        </p:nvSpPr>
        <p:spPr>
          <a:xfrm>
            <a:off x="517793" y="1153990"/>
            <a:ext cx="56650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accent2"/>
                </a:solidFill>
              </a:rPr>
              <a:t>O SIGNIFICADO DE JUSTIFICAÇÃO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40AA3D4F-A316-FD31-FF44-788A63752FF8}"/>
              </a:ext>
            </a:extLst>
          </p:cNvPr>
          <p:cNvSpPr txBox="1"/>
          <p:nvPr/>
        </p:nvSpPr>
        <p:spPr>
          <a:xfrm>
            <a:off x="2868576" y="2684988"/>
            <a:ext cx="6463087" cy="584775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3200" b="1" dirty="0"/>
              <a:t>JUSTIÇA = CUMPRIMENTO DA LEI</a:t>
            </a:r>
            <a:endParaRPr lang="pt-BR" sz="3200" b="1" dirty="0">
              <a:solidFill>
                <a:schemeClr val="accent1"/>
              </a:solidFill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31BB92CA-DD36-B6DE-50D6-63F93531A465}"/>
              </a:ext>
            </a:extLst>
          </p:cNvPr>
          <p:cNvSpPr txBox="1"/>
          <p:nvPr/>
        </p:nvSpPr>
        <p:spPr>
          <a:xfrm>
            <a:off x="2860337" y="1714260"/>
            <a:ext cx="6471326" cy="646331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3600" b="1" dirty="0"/>
              <a:t>JUSTIFICAÇÃO = PERDÃO</a:t>
            </a:r>
            <a:endParaRPr lang="pt-BR" sz="3600" b="1" dirty="0">
              <a:solidFill>
                <a:schemeClr val="accent1"/>
              </a:solidFill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A65FAC59-29B8-780E-0829-7F0D7F94E6D3}"/>
              </a:ext>
            </a:extLst>
          </p:cNvPr>
          <p:cNvSpPr txBox="1"/>
          <p:nvPr/>
        </p:nvSpPr>
        <p:spPr>
          <a:xfrm>
            <a:off x="2868576" y="3594162"/>
            <a:ext cx="6463087" cy="400110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/>
              <a:t>FÉ = CRER QUE A PALAVRA DE DEUS VAI SE CUMPRIR 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38146321-D844-F0CD-70CA-B67B12DFF4C5}"/>
              </a:ext>
            </a:extLst>
          </p:cNvPr>
          <p:cNvSpPr txBox="1"/>
          <p:nvPr/>
        </p:nvSpPr>
        <p:spPr>
          <a:xfrm>
            <a:off x="2868576" y="4254791"/>
            <a:ext cx="6463087" cy="707886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/>
              <a:t>JUSTIÇA PRÓPRIA – REALIZAR PELO PRÓPRIO ESFORÇO O QUE A PALAVRA DE DEUS EXIGE MEDIANTE A FÉ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32BE0C52-D50E-9CD7-5574-9BBBB3417337}"/>
              </a:ext>
            </a:extLst>
          </p:cNvPr>
          <p:cNvSpPr txBox="1"/>
          <p:nvPr/>
        </p:nvSpPr>
        <p:spPr>
          <a:xfrm>
            <a:off x="2860337" y="5223196"/>
            <a:ext cx="6463087" cy="1015663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/>
              <a:t>JUSTIÇA PELA FÉ – DEUS REALIZAR PARA/POR MEIO DO HOMEM, MEDIANTE A FÉ, O QUE O HOMEM NÃO PODE FAZER POR SI MESMO</a:t>
            </a:r>
          </a:p>
        </p:txBody>
      </p:sp>
    </p:spTree>
    <p:extLst>
      <p:ext uri="{BB962C8B-B14F-4D97-AF65-F5344CB8AC3E}">
        <p14:creationId xmlns:p14="http://schemas.microsoft.com/office/powerpoint/2010/main" val="40024766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0" name="Rectangle 205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012ED032-9048-65AB-D563-BB8BD58F5AA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2" r="2241" b="-1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7227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3" name="Rectangle 4102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098" name="Picture 2" descr="Netherlands: Mahatma Gandhi's statue vandalised in Amsterdam, say reports">
            <a:extLst>
              <a:ext uri="{FF2B5EF4-FFF2-40B4-BE49-F238E27FC236}">
                <a16:creationId xmlns:a16="http://schemas.microsoft.com/office/drawing/2014/main" id="{88F58A56-8448-EBBF-D2D2-1849FF68598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49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04884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1" name="Rectangle 615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6146" name="Picture 2" descr="Mistana™ Eslinger Buddhas Magnesium Oxide Garden Statue &amp; Reviews | Wayfair">
            <a:extLst>
              <a:ext uri="{FF2B5EF4-FFF2-40B4-BE49-F238E27FC236}">
                <a16:creationId xmlns:a16="http://schemas.microsoft.com/office/drawing/2014/main" id="{792D4579-70D7-81CF-6590-FABE6D5326F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83" b="39378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1789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9" name="Rectangle 307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EC1966DE-4B97-444E-CACB-40D6392D79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88900" y="-686769"/>
            <a:ext cx="12444682" cy="8281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80109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AA62EDC9-9ADF-DF90-C26D-F35F3649F2E9}"/>
              </a:ext>
            </a:extLst>
          </p:cNvPr>
          <p:cNvSpPr/>
          <p:nvPr/>
        </p:nvSpPr>
        <p:spPr>
          <a:xfrm>
            <a:off x="-86496" y="6598508"/>
            <a:ext cx="12381470" cy="2594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92ACCEF6-D7B4-9AF6-237E-E4BDFECC1DC4}"/>
              </a:ext>
            </a:extLst>
          </p:cNvPr>
          <p:cNvSpPr txBox="1"/>
          <p:nvPr/>
        </p:nvSpPr>
        <p:spPr>
          <a:xfrm>
            <a:off x="8995722" y="6598508"/>
            <a:ext cx="509098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50" dirty="0">
                <a:solidFill>
                  <a:schemeClr val="bg1"/>
                </a:solidFill>
              </a:rPr>
              <a:t>JUSTIFICADOS – EM CRISTO TEMOS PAZ COM DEUS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466AE9F-4D18-2887-216B-014163BDDF5F}"/>
              </a:ext>
            </a:extLst>
          </p:cNvPr>
          <p:cNvSpPr txBox="1"/>
          <p:nvPr/>
        </p:nvSpPr>
        <p:spPr>
          <a:xfrm>
            <a:off x="517793" y="352540"/>
            <a:ext cx="88465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chemeClr val="accent1"/>
                </a:solidFill>
              </a:rPr>
              <a:t>JESUS CRISTO: JUSTIÇA NOSSA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4E8407B-3B6E-2A7F-6356-57630AD0276D}"/>
              </a:ext>
            </a:extLst>
          </p:cNvPr>
          <p:cNvSpPr txBox="1"/>
          <p:nvPr/>
        </p:nvSpPr>
        <p:spPr>
          <a:xfrm>
            <a:off x="517793" y="1153990"/>
            <a:ext cx="56650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accent2"/>
                </a:solidFill>
              </a:rPr>
              <a:t>O TESTEMUNHO DE CRISTO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B8D0DF84-7421-06B4-89F8-110A1E228EB6}"/>
              </a:ext>
            </a:extLst>
          </p:cNvPr>
          <p:cNvSpPr txBox="1"/>
          <p:nvPr/>
        </p:nvSpPr>
        <p:spPr>
          <a:xfrm>
            <a:off x="1397876" y="2613749"/>
            <a:ext cx="8986345" cy="16927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800" dirty="0"/>
              <a:t>¹⁰ Porque o </a:t>
            </a:r>
            <a:r>
              <a:rPr lang="pt-BR" sz="2800" dirty="0">
                <a:solidFill>
                  <a:schemeClr val="accent1"/>
                </a:solidFill>
              </a:rPr>
              <a:t>Filho do Homem [Filho de Deus] </a:t>
            </a:r>
            <a:br>
              <a:rPr lang="pt-BR" sz="2800" dirty="0"/>
            </a:br>
            <a:r>
              <a:rPr lang="pt-BR" sz="2800" dirty="0"/>
              <a:t>veio buscar e salvar o perdido. </a:t>
            </a:r>
          </a:p>
          <a:p>
            <a:pPr algn="ctr"/>
            <a:endParaRPr lang="pt-BR" sz="2800" dirty="0"/>
          </a:p>
          <a:p>
            <a:pPr algn="ctr"/>
            <a:r>
              <a:rPr lang="pt-BR" sz="2000" u="sng" dirty="0">
                <a:solidFill>
                  <a:schemeClr val="accent1"/>
                </a:solidFill>
              </a:rPr>
              <a:t>Lucas 19:10</a:t>
            </a:r>
            <a:endParaRPr lang="pt-BR" sz="1100" u="sng" dirty="0">
              <a:solidFill>
                <a:schemeClr val="accent1"/>
              </a:solidFill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3A10117C-2D61-1391-1F18-423E69EA256C}"/>
              </a:ext>
            </a:extLst>
          </p:cNvPr>
          <p:cNvSpPr txBox="1"/>
          <p:nvPr/>
        </p:nvSpPr>
        <p:spPr>
          <a:xfrm>
            <a:off x="10481757" y="352540"/>
            <a:ext cx="10594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chemeClr val="accent4"/>
                </a:solidFill>
              </a:rPr>
              <a:t>03/05</a:t>
            </a:r>
          </a:p>
        </p:txBody>
      </p:sp>
    </p:spTree>
    <p:extLst>
      <p:ext uri="{BB962C8B-B14F-4D97-AF65-F5344CB8AC3E}">
        <p14:creationId xmlns:p14="http://schemas.microsoft.com/office/powerpoint/2010/main" val="36441709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AA62EDC9-9ADF-DF90-C26D-F35F3649F2E9}"/>
              </a:ext>
            </a:extLst>
          </p:cNvPr>
          <p:cNvSpPr/>
          <p:nvPr/>
        </p:nvSpPr>
        <p:spPr>
          <a:xfrm>
            <a:off x="-86496" y="6598508"/>
            <a:ext cx="12381470" cy="2594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92ACCEF6-D7B4-9AF6-237E-E4BDFECC1DC4}"/>
              </a:ext>
            </a:extLst>
          </p:cNvPr>
          <p:cNvSpPr txBox="1"/>
          <p:nvPr/>
        </p:nvSpPr>
        <p:spPr>
          <a:xfrm>
            <a:off x="8995722" y="6598508"/>
            <a:ext cx="509098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50" dirty="0">
                <a:solidFill>
                  <a:schemeClr val="bg1"/>
                </a:solidFill>
              </a:rPr>
              <a:t>JUSTIFICADOS – EM CRISTO TEMOS PAZ COM DEUS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4E8407B-3B6E-2A7F-6356-57630AD0276D}"/>
              </a:ext>
            </a:extLst>
          </p:cNvPr>
          <p:cNvSpPr txBox="1"/>
          <p:nvPr/>
        </p:nvSpPr>
        <p:spPr>
          <a:xfrm>
            <a:off x="517793" y="1153990"/>
            <a:ext cx="56650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accent2"/>
                </a:solidFill>
              </a:rPr>
              <a:t>O TESTEMUNHO DE CRISTO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DE0D3F84-EDD9-BAFB-EDE3-30FA14F906AB}"/>
              </a:ext>
            </a:extLst>
          </p:cNvPr>
          <p:cNvSpPr txBox="1"/>
          <p:nvPr/>
        </p:nvSpPr>
        <p:spPr>
          <a:xfrm>
            <a:off x="1550275" y="2598003"/>
            <a:ext cx="909144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800" b="1" dirty="0"/>
              <a:t>DO QUE EU PRECISO SER SALVO?</a:t>
            </a:r>
            <a:br>
              <a:rPr lang="pt-BR" sz="4800" b="1" dirty="0"/>
            </a:br>
            <a:r>
              <a:rPr lang="pt-BR" sz="4800" b="1" dirty="0"/>
              <a:t>POR QUE PRECISO DE JESUS?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56433F6E-C7F1-EEB2-5724-0FCE85999B3D}"/>
              </a:ext>
            </a:extLst>
          </p:cNvPr>
          <p:cNvSpPr txBox="1"/>
          <p:nvPr/>
        </p:nvSpPr>
        <p:spPr>
          <a:xfrm>
            <a:off x="517793" y="352540"/>
            <a:ext cx="88465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chemeClr val="accent1"/>
                </a:solidFill>
              </a:rPr>
              <a:t>JESUS CRISTO: JUSTIÇA NOSSA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139F8135-9087-1208-0795-E4140A83CFBE}"/>
              </a:ext>
            </a:extLst>
          </p:cNvPr>
          <p:cNvSpPr txBox="1"/>
          <p:nvPr/>
        </p:nvSpPr>
        <p:spPr>
          <a:xfrm>
            <a:off x="10481757" y="352540"/>
            <a:ext cx="10594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chemeClr val="accent4"/>
                </a:solidFill>
              </a:rPr>
              <a:t>03/05</a:t>
            </a:r>
          </a:p>
        </p:txBody>
      </p:sp>
    </p:spTree>
    <p:extLst>
      <p:ext uri="{BB962C8B-B14F-4D97-AF65-F5344CB8AC3E}">
        <p14:creationId xmlns:p14="http://schemas.microsoft.com/office/powerpoint/2010/main" val="38306060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AA62EDC9-9ADF-DF90-C26D-F35F3649F2E9}"/>
              </a:ext>
            </a:extLst>
          </p:cNvPr>
          <p:cNvSpPr/>
          <p:nvPr/>
        </p:nvSpPr>
        <p:spPr>
          <a:xfrm>
            <a:off x="-86496" y="6598508"/>
            <a:ext cx="12381470" cy="2594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92ACCEF6-D7B4-9AF6-237E-E4BDFECC1DC4}"/>
              </a:ext>
            </a:extLst>
          </p:cNvPr>
          <p:cNvSpPr txBox="1"/>
          <p:nvPr/>
        </p:nvSpPr>
        <p:spPr>
          <a:xfrm>
            <a:off x="8995722" y="6598508"/>
            <a:ext cx="509098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50" dirty="0">
                <a:solidFill>
                  <a:schemeClr val="bg1"/>
                </a:solidFill>
              </a:rPr>
              <a:t>JUSTIFICADOS – EM CRISTO TEMOS PAZ COM DEUS</a:t>
            </a:r>
          </a:p>
        </p:txBody>
      </p:sp>
      <p:sp>
        <p:nvSpPr>
          <p:cNvPr id="2" name="Espaço Reservado para Conteúdo 2">
            <a:extLst>
              <a:ext uri="{FF2B5EF4-FFF2-40B4-BE49-F238E27FC236}">
                <a16:creationId xmlns:a16="http://schemas.microsoft.com/office/drawing/2014/main" id="{406EC073-12B5-7176-E1EA-B392C5696E9F}"/>
              </a:ext>
            </a:extLst>
          </p:cNvPr>
          <p:cNvSpPr txBox="1">
            <a:spLocks/>
          </p:cNvSpPr>
          <p:nvPr/>
        </p:nvSpPr>
        <p:spPr>
          <a:xfrm>
            <a:off x="838200" y="977462"/>
            <a:ext cx="10515600" cy="51995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t-BR" sz="2200" b="1" dirty="0">
                <a:latin typeface="Corbel" panose="020B0503020204020204" pitchFamily="34" charset="0"/>
              </a:rPr>
              <a:t>A HERANÇA DE ADÃO</a:t>
            </a:r>
          </a:p>
          <a:p>
            <a:pPr lvl="1" algn="l"/>
            <a:r>
              <a:rPr lang="pt-BR" sz="1800" dirty="0">
                <a:solidFill>
                  <a:schemeClr val="accent2"/>
                </a:solidFill>
                <a:latin typeface="Corbel" panose="020B0503020204020204" pitchFamily="34" charset="0"/>
              </a:rPr>
              <a:t>A CONDIÇÃO HUMANA</a:t>
            </a:r>
          </a:p>
          <a:p>
            <a:pPr lvl="1" algn="l"/>
            <a:r>
              <a:rPr lang="pt-BR" sz="1800" dirty="0">
                <a:solidFill>
                  <a:schemeClr val="accent2"/>
                </a:solidFill>
                <a:latin typeface="Corbel" panose="020B0503020204020204" pitchFamily="34" charset="0"/>
              </a:rPr>
              <a:t>A CONDENAÇÃO HUMANA</a:t>
            </a:r>
          </a:p>
          <a:p>
            <a:pPr algn="l"/>
            <a:r>
              <a:rPr lang="pt-BR" sz="2200" b="1" dirty="0">
                <a:latin typeface="Corbel" panose="020B0503020204020204" pitchFamily="34" charset="0"/>
              </a:rPr>
              <a:t>A SINGULARIDADE DE JESUS CRISTO</a:t>
            </a:r>
          </a:p>
          <a:p>
            <a:pPr lvl="1" algn="l"/>
            <a:r>
              <a:rPr lang="pt-BR" sz="1800" dirty="0">
                <a:solidFill>
                  <a:schemeClr val="accent2"/>
                </a:solidFill>
                <a:latin typeface="Corbel" panose="020B0503020204020204" pitchFamily="34" charset="0"/>
              </a:rPr>
              <a:t>SUA MISSÃO</a:t>
            </a:r>
            <a:br>
              <a:rPr lang="pt-BR" sz="1800" dirty="0">
                <a:solidFill>
                  <a:schemeClr val="accent2"/>
                </a:solidFill>
                <a:latin typeface="Corbel" panose="020B0503020204020204" pitchFamily="34" charset="0"/>
              </a:rPr>
            </a:br>
            <a:r>
              <a:rPr lang="pt-BR" sz="1800" dirty="0">
                <a:solidFill>
                  <a:schemeClr val="accent2"/>
                </a:solidFill>
                <a:latin typeface="Corbel" panose="020B0503020204020204" pitchFamily="34" charset="0"/>
              </a:rPr>
              <a:t>JUSTIFICAÇÃO POR MEIO DE CRISTO</a:t>
            </a:r>
          </a:p>
          <a:p>
            <a:pPr algn="l"/>
            <a:r>
              <a:rPr lang="pt-BR" sz="2200" b="1" dirty="0">
                <a:latin typeface="Corbel" panose="020B0503020204020204" pitchFamily="34" charset="0"/>
              </a:rPr>
              <a:t>JUSTIÇA NOSSA</a:t>
            </a:r>
          </a:p>
          <a:p>
            <a:pPr lvl="1" algn="l"/>
            <a:r>
              <a:rPr lang="pt-BR" sz="1800" dirty="0">
                <a:solidFill>
                  <a:schemeClr val="accent2"/>
                </a:solidFill>
                <a:latin typeface="Corbel" panose="020B0503020204020204" pitchFamily="34" charset="0"/>
              </a:rPr>
              <a:t>SUA NATUREZA</a:t>
            </a:r>
            <a:br>
              <a:rPr lang="pt-BR" sz="1800" dirty="0">
                <a:solidFill>
                  <a:schemeClr val="accent2"/>
                </a:solidFill>
                <a:latin typeface="Corbel" panose="020B0503020204020204" pitchFamily="34" charset="0"/>
              </a:rPr>
            </a:br>
            <a:r>
              <a:rPr lang="pt-BR" sz="1800" dirty="0">
                <a:solidFill>
                  <a:schemeClr val="accent2"/>
                </a:solidFill>
                <a:latin typeface="Corbel" panose="020B0503020204020204" pitchFamily="34" charset="0"/>
              </a:rPr>
              <a:t>JUSTIÇA POR MEIO DE CRISTO</a:t>
            </a:r>
          </a:p>
          <a:p>
            <a:pPr lvl="1" algn="l"/>
            <a:endParaRPr lang="pt-BR" sz="1800" dirty="0">
              <a:solidFill>
                <a:schemeClr val="accent2"/>
              </a:solidFill>
              <a:latin typeface="Corbel" panose="020B0503020204020204" pitchFamily="34" charset="0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BDA9E423-0ED0-342C-214C-8D668C03424C}"/>
              </a:ext>
            </a:extLst>
          </p:cNvPr>
          <p:cNvSpPr txBox="1"/>
          <p:nvPr/>
        </p:nvSpPr>
        <p:spPr>
          <a:xfrm>
            <a:off x="517793" y="352540"/>
            <a:ext cx="88465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chemeClr val="accent1"/>
                </a:solidFill>
              </a:rPr>
              <a:t>JESUS CRISTO: JUSTIÇA NOSSA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11E76C96-43CD-3ADE-A810-21AFC9584C88}"/>
              </a:ext>
            </a:extLst>
          </p:cNvPr>
          <p:cNvSpPr txBox="1"/>
          <p:nvPr/>
        </p:nvSpPr>
        <p:spPr>
          <a:xfrm>
            <a:off x="10481757" y="352540"/>
            <a:ext cx="10594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chemeClr val="accent4"/>
                </a:solidFill>
              </a:rPr>
              <a:t>03/05</a:t>
            </a:r>
          </a:p>
        </p:txBody>
      </p:sp>
    </p:spTree>
    <p:extLst>
      <p:ext uri="{BB962C8B-B14F-4D97-AF65-F5344CB8AC3E}">
        <p14:creationId xmlns:p14="http://schemas.microsoft.com/office/powerpoint/2010/main" val="17283654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AA62EDC9-9ADF-DF90-C26D-F35F3649F2E9}"/>
              </a:ext>
            </a:extLst>
          </p:cNvPr>
          <p:cNvSpPr/>
          <p:nvPr/>
        </p:nvSpPr>
        <p:spPr>
          <a:xfrm>
            <a:off x="-86496" y="6598508"/>
            <a:ext cx="12381470" cy="2594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92ACCEF6-D7B4-9AF6-237E-E4BDFECC1DC4}"/>
              </a:ext>
            </a:extLst>
          </p:cNvPr>
          <p:cNvSpPr txBox="1"/>
          <p:nvPr/>
        </p:nvSpPr>
        <p:spPr>
          <a:xfrm>
            <a:off x="8995722" y="6598508"/>
            <a:ext cx="509098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50" dirty="0">
                <a:solidFill>
                  <a:schemeClr val="bg1"/>
                </a:solidFill>
              </a:rPr>
              <a:t>JUSTIFICADOS – EM CRISTO TEMOS PAZ COM DEUS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466AE9F-4D18-2887-216B-014163BDDF5F}"/>
              </a:ext>
            </a:extLst>
          </p:cNvPr>
          <p:cNvSpPr txBox="1"/>
          <p:nvPr/>
        </p:nvSpPr>
        <p:spPr>
          <a:xfrm>
            <a:off x="517793" y="352540"/>
            <a:ext cx="88465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chemeClr val="accent1"/>
                </a:solidFill>
              </a:rPr>
              <a:t>A HERANÇA DE ADÃO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8291672E-5B31-26B4-5A4B-6C31CECCB0BE}"/>
              </a:ext>
            </a:extLst>
          </p:cNvPr>
          <p:cNvSpPr txBox="1"/>
          <p:nvPr/>
        </p:nvSpPr>
        <p:spPr>
          <a:xfrm>
            <a:off x="10481757" y="352540"/>
            <a:ext cx="10594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chemeClr val="accent4"/>
                </a:solidFill>
              </a:rPr>
              <a:t>03/05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3EC3B313-5F54-6496-02DC-007CCF2343FB}"/>
              </a:ext>
            </a:extLst>
          </p:cNvPr>
          <p:cNvSpPr txBox="1"/>
          <p:nvPr/>
        </p:nvSpPr>
        <p:spPr>
          <a:xfrm>
            <a:off x="517792" y="3210938"/>
            <a:ext cx="503166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3600" b="1" dirty="0">
                <a:solidFill>
                  <a:schemeClr val="accent1"/>
                </a:solidFill>
              </a:rPr>
              <a:t>Romanos 5:12-14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30760829-D0FD-281E-FDDA-289CE5755431}"/>
              </a:ext>
            </a:extLst>
          </p:cNvPr>
          <p:cNvSpPr txBox="1"/>
          <p:nvPr/>
        </p:nvSpPr>
        <p:spPr>
          <a:xfrm>
            <a:off x="517793" y="1153990"/>
            <a:ext cx="56650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accent2"/>
                </a:solidFill>
              </a:rPr>
              <a:t>A CONDIÇÃO HUMANA</a:t>
            </a:r>
          </a:p>
        </p:txBody>
      </p:sp>
      <p:pic>
        <p:nvPicPr>
          <p:cNvPr id="7170" name="Picture 2" descr="Adam and Eve Disobeyed God | Children's Bible Lessons">
            <a:extLst>
              <a:ext uri="{FF2B5EF4-FFF2-40B4-BE49-F238E27FC236}">
                <a16:creationId xmlns:a16="http://schemas.microsoft.com/office/drawing/2014/main" id="{666DF72A-21C1-86C4-3C56-A935901AC6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2027" y="1404964"/>
            <a:ext cx="3193708" cy="4258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77634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AA62EDC9-9ADF-DF90-C26D-F35F3649F2E9}"/>
              </a:ext>
            </a:extLst>
          </p:cNvPr>
          <p:cNvSpPr/>
          <p:nvPr/>
        </p:nvSpPr>
        <p:spPr>
          <a:xfrm>
            <a:off x="-86496" y="6598508"/>
            <a:ext cx="12381470" cy="2594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92ACCEF6-D7B4-9AF6-237E-E4BDFECC1DC4}"/>
              </a:ext>
            </a:extLst>
          </p:cNvPr>
          <p:cNvSpPr txBox="1"/>
          <p:nvPr/>
        </p:nvSpPr>
        <p:spPr>
          <a:xfrm>
            <a:off x="8995722" y="6598508"/>
            <a:ext cx="509098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50" dirty="0">
                <a:solidFill>
                  <a:schemeClr val="bg1"/>
                </a:solidFill>
              </a:rPr>
              <a:t>JUSTIFICADOS – EM CRISTO TEMOS PAZ COM DEUS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466AE9F-4D18-2887-216B-014163BDDF5F}"/>
              </a:ext>
            </a:extLst>
          </p:cNvPr>
          <p:cNvSpPr txBox="1"/>
          <p:nvPr/>
        </p:nvSpPr>
        <p:spPr>
          <a:xfrm>
            <a:off x="517793" y="352540"/>
            <a:ext cx="88465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chemeClr val="accent1"/>
                </a:solidFill>
              </a:rPr>
              <a:t>A HERANÇA DE ADÃO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8291672E-5B31-26B4-5A4B-6C31CECCB0BE}"/>
              </a:ext>
            </a:extLst>
          </p:cNvPr>
          <p:cNvSpPr txBox="1"/>
          <p:nvPr/>
        </p:nvSpPr>
        <p:spPr>
          <a:xfrm>
            <a:off x="10481757" y="352540"/>
            <a:ext cx="10594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chemeClr val="accent4"/>
                </a:solidFill>
              </a:rPr>
              <a:t>03/05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30760829-D0FD-281E-FDDA-289CE5755431}"/>
              </a:ext>
            </a:extLst>
          </p:cNvPr>
          <p:cNvSpPr txBox="1"/>
          <p:nvPr/>
        </p:nvSpPr>
        <p:spPr>
          <a:xfrm>
            <a:off x="517793" y="1153990"/>
            <a:ext cx="56650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accent2"/>
                </a:solidFill>
              </a:rPr>
              <a:t>A CONDIÇÃO HUMANA</a:t>
            </a:r>
          </a:p>
        </p:txBody>
      </p:sp>
      <p:pic>
        <p:nvPicPr>
          <p:cNvPr id="7170" name="Picture 2" descr="Adam and Eve Disobeyed God | Children's Bible Lessons">
            <a:extLst>
              <a:ext uri="{FF2B5EF4-FFF2-40B4-BE49-F238E27FC236}">
                <a16:creationId xmlns:a16="http://schemas.microsoft.com/office/drawing/2014/main" id="{666DF72A-21C1-86C4-3C56-A935901AC6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2027" y="1404964"/>
            <a:ext cx="3193708" cy="4258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F5076236-61DD-485B-3CE6-713B37C5705B}"/>
              </a:ext>
            </a:extLst>
          </p:cNvPr>
          <p:cNvSpPr txBox="1"/>
          <p:nvPr/>
        </p:nvSpPr>
        <p:spPr>
          <a:xfrm>
            <a:off x="517793" y="2090529"/>
            <a:ext cx="4622181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dirty="0"/>
              <a:t>¹² Portanto, assim </a:t>
            </a:r>
            <a:r>
              <a:rPr lang="pt-BR" sz="1600" b="1" dirty="0">
                <a:solidFill>
                  <a:schemeClr val="accent1"/>
                </a:solidFill>
              </a:rPr>
              <a:t>como por um só homem entrou o pecado no mundo</a:t>
            </a:r>
            <a:r>
              <a:rPr lang="pt-BR" sz="1600" dirty="0"/>
              <a:t>, e pelo pecado, a morte, assim também a morte </a:t>
            </a:r>
            <a:r>
              <a:rPr lang="pt-BR" sz="1600" b="1" dirty="0">
                <a:solidFill>
                  <a:schemeClr val="accent1"/>
                </a:solidFill>
              </a:rPr>
              <a:t>passou a todos os homens, porque todos pecaram</a:t>
            </a:r>
            <a:r>
              <a:rPr lang="pt-BR" sz="1600" dirty="0"/>
              <a:t>.</a:t>
            </a:r>
          </a:p>
          <a:p>
            <a:r>
              <a:rPr lang="pt-BR" sz="1600" dirty="0"/>
              <a:t>¹³ Porque até ao regime da lei havia pecado no mundo, mas o pecado não é levado em conta quando não há lei.</a:t>
            </a:r>
          </a:p>
          <a:p>
            <a:r>
              <a:rPr lang="pt-BR" sz="1600" dirty="0"/>
              <a:t>¹⁴ Entretanto, reinou a morte desde Adão até Moisés, </a:t>
            </a:r>
            <a:r>
              <a:rPr lang="pt-BR" sz="1600" b="1" dirty="0">
                <a:solidFill>
                  <a:schemeClr val="accent1"/>
                </a:solidFill>
              </a:rPr>
              <a:t>mesmo sobre aqueles que não pecaram à semelhança da transgressão de Adão</a:t>
            </a:r>
            <a:r>
              <a:rPr lang="pt-BR" sz="1600" dirty="0"/>
              <a:t>, o qual prefigurava aquele que havia de vir. </a:t>
            </a:r>
          </a:p>
          <a:p>
            <a:r>
              <a:rPr lang="pt-BR" sz="1400" dirty="0">
                <a:solidFill>
                  <a:schemeClr val="accent1"/>
                </a:solidFill>
              </a:rPr>
              <a:t>Romanos 5:12-14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2DFEC505-BE35-960B-6576-94DBE46AEE9A}"/>
              </a:ext>
            </a:extLst>
          </p:cNvPr>
          <p:cNvSpPr txBox="1"/>
          <p:nvPr/>
        </p:nvSpPr>
        <p:spPr>
          <a:xfrm>
            <a:off x="4868192" y="1775153"/>
            <a:ext cx="291503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accent5"/>
                </a:solidFill>
              </a:rPr>
              <a:t>1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CFB151A8-4534-DE8B-5CC6-D375AA04D9AE}"/>
              </a:ext>
            </a:extLst>
          </p:cNvPr>
          <p:cNvSpPr txBox="1"/>
          <p:nvPr/>
        </p:nvSpPr>
        <p:spPr>
          <a:xfrm>
            <a:off x="4941065" y="818240"/>
            <a:ext cx="2070450" cy="830997"/>
          </a:xfrm>
          <a:prstGeom prst="rect">
            <a:avLst/>
          </a:prstGeom>
          <a:solidFill>
            <a:schemeClr val="accent5"/>
          </a:solidFill>
        </p:spPr>
        <p:txBody>
          <a:bodyPr wrap="square" rtlCol="0">
            <a:spAutoFit/>
          </a:bodyPr>
          <a:lstStyle/>
          <a:p>
            <a:r>
              <a:rPr lang="pt-BR" sz="1200" b="1" dirty="0">
                <a:solidFill>
                  <a:schemeClr val="bg1"/>
                </a:solidFill>
              </a:rPr>
              <a:t>Transgressão da lei</a:t>
            </a:r>
            <a:br>
              <a:rPr lang="pt-BR" sz="1200" dirty="0">
                <a:solidFill>
                  <a:schemeClr val="bg1"/>
                </a:solidFill>
              </a:rPr>
            </a:br>
            <a:r>
              <a:rPr lang="pt-BR" sz="1200" dirty="0">
                <a:solidFill>
                  <a:schemeClr val="bg1"/>
                </a:solidFill>
              </a:rPr>
              <a:t>O pecado de Adão, nosso pai, permitiu a entrada do pecado no mundo.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BCEB8E7F-4482-658B-607A-14F6AFFF1F47}"/>
              </a:ext>
            </a:extLst>
          </p:cNvPr>
          <p:cNvSpPr txBox="1"/>
          <p:nvPr/>
        </p:nvSpPr>
        <p:spPr>
          <a:xfrm>
            <a:off x="4722440" y="2876062"/>
            <a:ext cx="291503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accent5"/>
                </a:solidFill>
              </a:rPr>
              <a:t>2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416C048A-7EF2-6491-C78F-BCB098931A75}"/>
              </a:ext>
            </a:extLst>
          </p:cNvPr>
          <p:cNvSpPr txBox="1"/>
          <p:nvPr/>
        </p:nvSpPr>
        <p:spPr>
          <a:xfrm>
            <a:off x="5147644" y="2797627"/>
            <a:ext cx="2070450" cy="830997"/>
          </a:xfrm>
          <a:prstGeom prst="rect">
            <a:avLst/>
          </a:prstGeom>
          <a:solidFill>
            <a:schemeClr val="accent5"/>
          </a:solidFill>
        </p:spPr>
        <p:txBody>
          <a:bodyPr wrap="square" rtlCol="0">
            <a:spAutoFit/>
          </a:bodyPr>
          <a:lstStyle/>
          <a:p>
            <a:r>
              <a:rPr lang="pt-BR" sz="1200" b="1" dirty="0">
                <a:solidFill>
                  <a:schemeClr val="bg1"/>
                </a:solidFill>
              </a:rPr>
              <a:t>Transgressão universal</a:t>
            </a:r>
            <a:br>
              <a:rPr lang="pt-BR" sz="1200" dirty="0">
                <a:solidFill>
                  <a:schemeClr val="bg1"/>
                </a:solidFill>
              </a:rPr>
            </a:br>
            <a:r>
              <a:rPr lang="pt-BR" sz="1200" dirty="0">
                <a:solidFill>
                  <a:schemeClr val="bg1"/>
                </a:solidFill>
              </a:rPr>
              <a:t>Todos os filhos nascidos de Adão carregam a natureza pecaminosa (rebelião).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04D9B202-A411-39FA-074D-23BA773C23C2}"/>
              </a:ext>
            </a:extLst>
          </p:cNvPr>
          <p:cNvSpPr txBox="1"/>
          <p:nvPr/>
        </p:nvSpPr>
        <p:spPr>
          <a:xfrm>
            <a:off x="4548703" y="4156142"/>
            <a:ext cx="291503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accent5"/>
                </a:solidFill>
              </a:rPr>
              <a:t>3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95425BF8-BA24-F850-6CF6-DAC37B7DCE5D}"/>
              </a:ext>
            </a:extLst>
          </p:cNvPr>
          <p:cNvSpPr txBox="1"/>
          <p:nvPr/>
        </p:nvSpPr>
        <p:spPr>
          <a:xfrm>
            <a:off x="4973907" y="4077707"/>
            <a:ext cx="2070450" cy="1015663"/>
          </a:xfrm>
          <a:prstGeom prst="rect">
            <a:avLst/>
          </a:prstGeom>
          <a:solidFill>
            <a:schemeClr val="accent5"/>
          </a:solidFill>
        </p:spPr>
        <p:txBody>
          <a:bodyPr wrap="square" rtlCol="0">
            <a:spAutoFit/>
          </a:bodyPr>
          <a:lstStyle/>
          <a:p>
            <a:r>
              <a:rPr lang="pt-BR" sz="1200" b="1" dirty="0">
                <a:solidFill>
                  <a:schemeClr val="bg1"/>
                </a:solidFill>
              </a:rPr>
              <a:t>Transgressão total</a:t>
            </a:r>
            <a:br>
              <a:rPr lang="pt-BR" sz="1200" dirty="0">
                <a:solidFill>
                  <a:schemeClr val="bg1"/>
                </a:solidFill>
              </a:rPr>
            </a:br>
            <a:r>
              <a:rPr lang="pt-BR" sz="1200" dirty="0">
                <a:solidFill>
                  <a:schemeClr val="bg1"/>
                </a:solidFill>
              </a:rPr>
              <a:t>Mesmo aqueles que não acham que possuem uma natureza de pecado, tem essa natureza.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CADCDBDD-B046-1B1F-750E-BCEDE1F48497}"/>
              </a:ext>
            </a:extLst>
          </p:cNvPr>
          <p:cNvSpPr txBox="1"/>
          <p:nvPr/>
        </p:nvSpPr>
        <p:spPr>
          <a:xfrm>
            <a:off x="-18233" y="2150065"/>
            <a:ext cx="7147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 err="1">
                <a:solidFill>
                  <a:schemeClr val="accent1"/>
                </a:solidFill>
              </a:rPr>
              <a:t>Gn</a:t>
            </a:r>
            <a:r>
              <a:rPr lang="pt-BR" sz="1200" dirty="0">
                <a:solidFill>
                  <a:schemeClr val="accent1"/>
                </a:solidFill>
              </a:rPr>
              <a:t> 3.6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7B2E9EDD-5770-014B-6232-C6AA7FDB776F}"/>
              </a:ext>
            </a:extLst>
          </p:cNvPr>
          <p:cNvSpPr txBox="1"/>
          <p:nvPr/>
        </p:nvSpPr>
        <p:spPr>
          <a:xfrm>
            <a:off x="-18234" y="4097287"/>
            <a:ext cx="7147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 err="1">
                <a:solidFill>
                  <a:schemeClr val="accent1"/>
                </a:solidFill>
              </a:rPr>
              <a:t>Rm</a:t>
            </a:r>
            <a:r>
              <a:rPr lang="pt-BR" sz="1200" dirty="0">
                <a:solidFill>
                  <a:schemeClr val="accent1"/>
                </a:solidFill>
              </a:rPr>
              <a:t> 3.10</a:t>
            </a:r>
          </a:p>
        </p:txBody>
      </p:sp>
    </p:spTree>
    <p:extLst>
      <p:ext uri="{BB962C8B-B14F-4D97-AF65-F5344CB8AC3E}">
        <p14:creationId xmlns:p14="http://schemas.microsoft.com/office/powerpoint/2010/main" val="27330410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AA62EDC9-9ADF-DF90-C26D-F35F3649F2E9}"/>
              </a:ext>
            </a:extLst>
          </p:cNvPr>
          <p:cNvSpPr/>
          <p:nvPr/>
        </p:nvSpPr>
        <p:spPr>
          <a:xfrm>
            <a:off x="-86496" y="6598508"/>
            <a:ext cx="12381470" cy="2594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92ACCEF6-D7B4-9AF6-237E-E4BDFECC1DC4}"/>
              </a:ext>
            </a:extLst>
          </p:cNvPr>
          <p:cNvSpPr txBox="1"/>
          <p:nvPr/>
        </p:nvSpPr>
        <p:spPr>
          <a:xfrm>
            <a:off x="8995722" y="6598508"/>
            <a:ext cx="509098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50" dirty="0">
                <a:solidFill>
                  <a:schemeClr val="bg1"/>
                </a:solidFill>
              </a:rPr>
              <a:t>JUSTIFICADOS – EM CRISTO TEMOS PAZ COM DEUS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466AE9F-4D18-2887-216B-014163BDDF5F}"/>
              </a:ext>
            </a:extLst>
          </p:cNvPr>
          <p:cNvSpPr txBox="1"/>
          <p:nvPr/>
        </p:nvSpPr>
        <p:spPr>
          <a:xfrm>
            <a:off x="517793" y="352540"/>
            <a:ext cx="88465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chemeClr val="accent1"/>
                </a:solidFill>
              </a:rPr>
              <a:t>A HERANÇA DE ADÃO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8291672E-5B31-26B4-5A4B-6C31CECCB0BE}"/>
              </a:ext>
            </a:extLst>
          </p:cNvPr>
          <p:cNvSpPr txBox="1"/>
          <p:nvPr/>
        </p:nvSpPr>
        <p:spPr>
          <a:xfrm>
            <a:off x="10481757" y="352540"/>
            <a:ext cx="10594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chemeClr val="accent4"/>
                </a:solidFill>
              </a:rPr>
              <a:t>03/05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30760829-D0FD-281E-FDDA-289CE5755431}"/>
              </a:ext>
            </a:extLst>
          </p:cNvPr>
          <p:cNvSpPr txBox="1"/>
          <p:nvPr/>
        </p:nvSpPr>
        <p:spPr>
          <a:xfrm>
            <a:off x="517793" y="1153990"/>
            <a:ext cx="56650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accent2"/>
                </a:solidFill>
              </a:rPr>
              <a:t>A CONDIÇÃO HUMANA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F5076236-61DD-485B-3CE6-713B37C5705B}"/>
              </a:ext>
            </a:extLst>
          </p:cNvPr>
          <p:cNvSpPr txBox="1"/>
          <p:nvPr/>
        </p:nvSpPr>
        <p:spPr>
          <a:xfrm>
            <a:off x="517793" y="1801552"/>
            <a:ext cx="4622181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dirty="0"/>
              <a:t>¹⁴ Porque bem sabemos que a lei é espiritual; eu, todavia, </a:t>
            </a:r>
            <a:r>
              <a:rPr lang="pt-BR" sz="1600" b="1" dirty="0">
                <a:solidFill>
                  <a:schemeClr val="accent1"/>
                </a:solidFill>
              </a:rPr>
              <a:t>sou carnal, vendido à escravidão do pecado.</a:t>
            </a:r>
          </a:p>
          <a:p>
            <a:r>
              <a:rPr lang="pt-BR" sz="1600" dirty="0"/>
              <a:t>¹⁵ Porque </a:t>
            </a:r>
            <a:r>
              <a:rPr lang="pt-BR" sz="1600" b="1" dirty="0"/>
              <a:t>nem mesmo compreendo o meu próprio modo de agir, pois não faço o que prefiro, e sim o que detesto.</a:t>
            </a:r>
          </a:p>
          <a:p>
            <a:r>
              <a:rPr lang="pt-BR" sz="1600" dirty="0"/>
              <a:t>¹⁶ Ora, se faço o que não quero, consinto com a lei, que é boa.</a:t>
            </a:r>
          </a:p>
          <a:p>
            <a:r>
              <a:rPr lang="pt-BR" sz="1600" dirty="0"/>
              <a:t>¹⁷ Neste caso, quem faz isto já não sou eu,</a:t>
            </a:r>
            <a:r>
              <a:rPr lang="pt-BR" sz="1600" b="1" dirty="0"/>
              <a:t> mas o pecado que habita em mim</a:t>
            </a:r>
            <a:r>
              <a:rPr lang="pt-BR" sz="1600" dirty="0"/>
              <a:t>.</a:t>
            </a:r>
          </a:p>
          <a:p>
            <a:r>
              <a:rPr lang="pt-BR" sz="1600" dirty="0"/>
              <a:t>¹⁸ </a:t>
            </a:r>
            <a:r>
              <a:rPr lang="pt-BR" sz="1600" b="1" dirty="0">
                <a:solidFill>
                  <a:schemeClr val="accent1"/>
                </a:solidFill>
              </a:rPr>
              <a:t>Porque eu sei que em mim, isto é, na minha carne, não habita bem nenhum, pois o querer o bem está em mim; não, porém, o efetuá-lo.</a:t>
            </a:r>
          </a:p>
          <a:p>
            <a:r>
              <a:rPr lang="pt-BR" sz="1600" dirty="0"/>
              <a:t>¹⁹ </a:t>
            </a:r>
            <a:r>
              <a:rPr lang="pt-BR" sz="1600" b="1" dirty="0">
                <a:solidFill>
                  <a:schemeClr val="accent1"/>
                </a:solidFill>
              </a:rPr>
              <a:t>Porque não faço o bem que prefiro, mas o mal que não quero, esse faço.</a:t>
            </a:r>
          </a:p>
          <a:p>
            <a:r>
              <a:rPr lang="pt-BR" sz="1600" dirty="0"/>
              <a:t>²⁰ Mas, se eu faço o que não quero, já não sou eu quem o faz, </a:t>
            </a:r>
            <a:r>
              <a:rPr lang="pt-BR" sz="1600" b="1" dirty="0">
                <a:solidFill>
                  <a:schemeClr val="accent1"/>
                </a:solidFill>
              </a:rPr>
              <a:t>e sim o pecado que habita em mim</a:t>
            </a:r>
            <a:r>
              <a:rPr lang="pt-BR" sz="1600" dirty="0"/>
              <a:t>.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48C386B3-D84D-2711-A88A-7CDFE059D758}"/>
              </a:ext>
            </a:extLst>
          </p:cNvPr>
          <p:cNvSpPr txBox="1"/>
          <p:nvPr/>
        </p:nvSpPr>
        <p:spPr>
          <a:xfrm>
            <a:off x="5744263" y="1801552"/>
            <a:ext cx="4622181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dirty="0"/>
              <a:t>²¹ Então, ao querer fazer o bem, encontro a lei de que o mal reside em mim.</a:t>
            </a:r>
          </a:p>
          <a:p>
            <a:r>
              <a:rPr lang="pt-BR" sz="1600" dirty="0"/>
              <a:t>²² Porque, no tocante ao homem interior, tenho prazer na lei de Deus;</a:t>
            </a:r>
          </a:p>
          <a:p>
            <a:r>
              <a:rPr lang="pt-BR" sz="1600" dirty="0"/>
              <a:t>²³ mas vejo, nos meus membros, outra lei que, guerreando contra a lei da minha mente, me faz prisioneiro da lei do pecado que está nos meus membros.</a:t>
            </a:r>
          </a:p>
          <a:p>
            <a:r>
              <a:rPr lang="pt-BR" sz="1600" dirty="0"/>
              <a:t>²⁴ </a:t>
            </a:r>
            <a:r>
              <a:rPr lang="pt-BR" sz="1600" b="1" dirty="0"/>
              <a:t>Desventurado homem que sou! Quem me livrará do corpo desta morte?   </a:t>
            </a:r>
          </a:p>
          <a:p>
            <a:r>
              <a:rPr lang="pt-BR" sz="1400" dirty="0">
                <a:solidFill>
                  <a:schemeClr val="accent1"/>
                </a:solidFill>
              </a:rPr>
              <a:t>Romanos 7:14-24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E3FFDF42-9653-CBC2-053B-B7D7C20F0B44}"/>
              </a:ext>
            </a:extLst>
          </p:cNvPr>
          <p:cNvSpPr txBox="1"/>
          <p:nvPr/>
        </p:nvSpPr>
        <p:spPr>
          <a:xfrm>
            <a:off x="4721047" y="1752146"/>
            <a:ext cx="291503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accent5"/>
                </a:solidFill>
              </a:rPr>
              <a:t>1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8B5B3FE4-F0F8-B256-4AE0-D288DC712A82}"/>
              </a:ext>
            </a:extLst>
          </p:cNvPr>
          <p:cNvSpPr txBox="1"/>
          <p:nvPr/>
        </p:nvSpPr>
        <p:spPr>
          <a:xfrm>
            <a:off x="4803829" y="646158"/>
            <a:ext cx="2584342" cy="1015663"/>
          </a:xfrm>
          <a:prstGeom prst="rect">
            <a:avLst/>
          </a:prstGeom>
          <a:solidFill>
            <a:schemeClr val="accent5"/>
          </a:solidFill>
        </p:spPr>
        <p:txBody>
          <a:bodyPr wrap="square" rtlCol="0">
            <a:spAutoFit/>
          </a:bodyPr>
          <a:lstStyle/>
          <a:p>
            <a:r>
              <a:rPr lang="pt-BR" sz="1200" b="1" dirty="0">
                <a:solidFill>
                  <a:schemeClr val="bg1"/>
                </a:solidFill>
              </a:rPr>
              <a:t>Escravos do pecado</a:t>
            </a:r>
            <a:br>
              <a:rPr lang="pt-BR" sz="1200" dirty="0">
                <a:solidFill>
                  <a:schemeClr val="bg1"/>
                </a:solidFill>
              </a:rPr>
            </a:br>
            <a:r>
              <a:rPr lang="pt-BR" sz="1200" dirty="0">
                <a:solidFill>
                  <a:schemeClr val="bg1"/>
                </a:solidFill>
              </a:rPr>
              <a:t>Após a queda toda humanidade se tornou escrava do pecado, por mais absurdo que possam parecer nossas escolhas.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9EDE84D4-5471-51AF-BB7A-619E622E30E9}"/>
              </a:ext>
            </a:extLst>
          </p:cNvPr>
          <p:cNvSpPr txBox="1"/>
          <p:nvPr/>
        </p:nvSpPr>
        <p:spPr>
          <a:xfrm>
            <a:off x="5150615" y="4823209"/>
            <a:ext cx="291503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accent5"/>
                </a:solidFill>
              </a:rPr>
              <a:t>2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71DE281E-718D-0A58-8AF1-C6D412C52EA5}"/>
              </a:ext>
            </a:extLst>
          </p:cNvPr>
          <p:cNvSpPr txBox="1"/>
          <p:nvPr/>
        </p:nvSpPr>
        <p:spPr>
          <a:xfrm>
            <a:off x="5565588" y="4879861"/>
            <a:ext cx="2584342" cy="830997"/>
          </a:xfrm>
          <a:prstGeom prst="rect">
            <a:avLst/>
          </a:prstGeom>
          <a:solidFill>
            <a:schemeClr val="accent5"/>
          </a:solidFill>
        </p:spPr>
        <p:txBody>
          <a:bodyPr wrap="square" rtlCol="0">
            <a:spAutoFit/>
          </a:bodyPr>
          <a:lstStyle/>
          <a:p>
            <a:r>
              <a:rPr lang="pt-BR" sz="1200" b="1" dirty="0">
                <a:solidFill>
                  <a:schemeClr val="bg1"/>
                </a:solidFill>
              </a:rPr>
              <a:t>Enfermos pelo pecado</a:t>
            </a:r>
            <a:br>
              <a:rPr lang="pt-BR" sz="1200" dirty="0">
                <a:solidFill>
                  <a:schemeClr val="bg1"/>
                </a:solidFill>
              </a:rPr>
            </a:br>
            <a:r>
              <a:rPr lang="pt-BR" sz="1200" dirty="0">
                <a:solidFill>
                  <a:schemeClr val="bg1"/>
                </a:solidFill>
              </a:rPr>
              <a:t>Toda a nossa vida esta doente por causa do (habitação) pecado: corpo, mente e vontade.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A875E668-C932-A4F6-063D-DC6A5255E582}"/>
              </a:ext>
            </a:extLst>
          </p:cNvPr>
          <p:cNvSpPr txBox="1"/>
          <p:nvPr/>
        </p:nvSpPr>
        <p:spPr>
          <a:xfrm>
            <a:off x="8774613" y="4102902"/>
            <a:ext cx="291503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accent5"/>
                </a:solidFill>
              </a:rPr>
              <a:t>3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42716E34-D155-CC82-3174-46F037C46264}"/>
              </a:ext>
            </a:extLst>
          </p:cNvPr>
          <p:cNvSpPr txBox="1"/>
          <p:nvPr/>
        </p:nvSpPr>
        <p:spPr>
          <a:xfrm>
            <a:off x="9189586" y="4159554"/>
            <a:ext cx="2584342" cy="830997"/>
          </a:xfrm>
          <a:prstGeom prst="rect">
            <a:avLst/>
          </a:prstGeom>
          <a:solidFill>
            <a:schemeClr val="accent5"/>
          </a:solidFill>
        </p:spPr>
        <p:txBody>
          <a:bodyPr wrap="square" rtlCol="0">
            <a:spAutoFit/>
          </a:bodyPr>
          <a:lstStyle/>
          <a:p>
            <a:r>
              <a:rPr lang="pt-BR" sz="1200" b="1" dirty="0">
                <a:solidFill>
                  <a:schemeClr val="bg1"/>
                </a:solidFill>
              </a:rPr>
              <a:t>Condenados pelo pecado</a:t>
            </a:r>
            <a:br>
              <a:rPr lang="pt-BR" sz="1200" dirty="0">
                <a:solidFill>
                  <a:schemeClr val="bg1"/>
                </a:solidFill>
              </a:rPr>
            </a:br>
            <a:r>
              <a:rPr lang="pt-BR" sz="1200" dirty="0">
                <a:solidFill>
                  <a:schemeClr val="bg1"/>
                </a:solidFill>
              </a:rPr>
              <a:t>A habitação do pecado em nossa vida, nos leva a cometer atos que nos levarão à morte.</a:t>
            </a:r>
          </a:p>
        </p:txBody>
      </p:sp>
    </p:spTree>
    <p:extLst>
      <p:ext uri="{BB962C8B-B14F-4D97-AF65-F5344CB8AC3E}">
        <p14:creationId xmlns:p14="http://schemas.microsoft.com/office/powerpoint/2010/main" val="26692354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AA62EDC9-9ADF-DF90-C26D-F35F3649F2E9}"/>
              </a:ext>
            </a:extLst>
          </p:cNvPr>
          <p:cNvSpPr/>
          <p:nvPr/>
        </p:nvSpPr>
        <p:spPr>
          <a:xfrm>
            <a:off x="-86496" y="6598508"/>
            <a:ext cx="12381470" cy="2594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92ACCEF6-D7B4-9AF6-237E-E4BDFECC1DC4}"/>
              </a:ext>
            </a:extLst>
          </p:cNvPr>
          <p:cNvSpPr txBox="1"/>
          <p:nvPr/>
        </p:nvSpPr>
        <p:spPr>
          <a:xfrm>
            <a:off x="8995722" y="6598508"/>
            <a:ext cx="509098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50" dirty="0">
                <a:solidFill>
                  <a:schemeClr val="bg1"/>
                </a:solidFill>
              </a:rPr>
              <a:t>JUSTIFICADOS – EM CRISTO TEMOS PAZ COM DEUS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466AE9F-4D18-2887-216B-014163BDDF5F}"/>
              </a:ext>
            </a:extLst>
          </p:cNvPr>
          <p:cNvSpPr txBox="1"/>
          <p:nvPr/>
        </p:nvSpPr>
        <p:spPr>
          <a:xfrm>
            <a:off x="517793" y="352540"/>
            <a:ext cx="88465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chemeClr val="accent1"/>
                </a:solidFill>
              </a:rPr>
              <a:t>A HERANÇA DE ADÃO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8291672E-5B31-26B4-5A4B-6C31CECCB0BE}"/>
              </a:ext>
            </a:extLst>
          </p:cNvPr>
          <p:cNvSpPr txBox="1"/>
          <p:nvPr/>
        </p:nvSpPr>
        <p:spPr>
          <a:xfrm>
            <a:off x="10481757" y="352540"/>
            <a:ext cx="10594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chemeClr val="accent4"/>
                </a:solidFill>
              </a:rPr>
              <a:t>03/05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30760829-D0FD-281E-FDDA-289CE5755431}"/>
              </a:ext>
            </a:extLst>
          </p:cNvPr>
          <p:cNvSpPr txBox="1"/>
          <p:nvPr/>
        </p:nvSpPr>
        <p:spPr>
          <a:xfrm>
            <a:off x="517793" y="1153990"/>
            <a:ext cx="56650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accent2"/>
                </a:solidFill>
              </a:rPr>
              <a:t>A CONDENAÇÃO HUMANA</a:t>
            </a:r>
          </a:p>
        </p:txBody>
      </p:sp>
      <p:pic>
        <p:nvPicPr>
          <p:cNvPr id="7170" name="Picture 2" descr="Adam and Eve Disobeyed God | Children's Bible Lessons">
            <a:extLst>
              <a:ext uri="{FF2B5EF4-FFF2-40B4-BE49-F238E27FC236}">
                <a16:creationId xmlns:a16="http://schemas.microsoft.com/office/drawing/2014/main" id="{666DF72A-21C1-86C4-3C56-A935901AC6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2027" y="1404964"/>
            <a:ext cx="3193708" cy="4258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F1BFD1A2-AFA1-AB65-DA89-72B082D14489}"/>
              </a:ext>
            </a:extLst>
          </p:cNvPr>
          <p:cNvSpPr txBox="1"/>
          <p:nvPr/>
        </p:nvSpPr>
        <p:spPr>
          <a:xfrm>
            <a:off x="517793" y="3534102"/>
            <a:ext cx="462218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A alma que pecar morrerá </a:t>
            </a:r>
            <a:r>
              <a:rPr lang="pt-BR" dirty="0">
                <a:solidFill>
                  <a:schemeClr val="accent1"/>
                </a:solidFill>
              </a:rPr>
              <a:t>(</a:t>
            </a:r>
            <a:r>
              <a:rPr lang="pt-BR" dirty="0" err="1">
                <a:solidFill>
                  <a:schemeClr val="accent1"/>
                </a:solidFill>
              </a:rPr>
              <a:t>Ez</a:t>
            </a:r>
            <a:r>
              <a:rPr lang="pt-BR" dirty="0">
                <a:solidFill>
                  <a:schemeClr val="accent1"/>
                </a:solidFill>
              </a:rPr>
              <a:t> 18.20)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Salário do pecado é a morte </a:t>
            </a:r>
            <a:r>
              <a:rPr lang="pt-BR" dirty="0">
                <a:solidFill>
                  <a:schemeClr val="accent1"/>
                </a:solidFill>
              </a:rPr>
              <a:t>(</a:t>
            </a:r>
            <a:r>
              <a:rPr lang="pt-BR" dirty="0" err="1">
                <a:solidFill>
                  <a:schemeClr val="accent1"/>
                </a:solidFill>
              </a:rPr>
              <a:t>Rm</a:t>
            </a:r>
            <a:r>
              <a:rPr lang="pt-BR" dirty="0">
                <a:solidFill>
                  <a:schemeClr val="accent1"/>
                </a:solidFill>
              </a:rPr>
              <a:t> 6.23a)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Pecado consumado gera morte </a:t>
            </a:r>
            <a:r>
              <a:rPr lang="pt-BR" dirty="0">
                <a:solidFill>
                  <a:schemeClr val="accent1"/>
                </a:solidFill>
              </a:rPr>
              <a:t>(</a:t>
            </a:r>
            <a:r>
              <a:rPr lang="pt-BR" dirty="0" err="1">
                <a:solidFill>
                  <a:schemeClr val="accent1"/>
                </a:solidFill>
              </a:rPr>
              <a:t>Tg</a:t>
            </a:r>
            <a:r>
              <a:rPr lang="pt-BR" dirty="0">
                <a:solidFill>
                  <a:schemeClr val="accent1"/>
                </a:solidFill>
              </a:rPr>
              <a:t> 1.14,15)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CD36AF94-AA0D-8FB1-553B-4B0C94C3C257}"/>
              </a:ext>
            </a:extLst>
          </p:cNvPr>
          <p:cNvSpPr txBox="1"/>
          <p:nvPr/>
        </p:nvSpPr>
        <p:spPr>
          <a:xfrm>
            <a:off x="612386" y="1866992"/>
            <a:ext cx="4085738" cy="1077218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pt-BR" sz="1600" dirty="0"/>
              <a:t>⁴ Todo aquele que </a:t>
            </a:r>
            <a:r>
              <a:rPr lang="pt-BR" sz="1600" b="1" dirty="0"/>
              <a:t>pratica o pecado</a:t>
            </a:r>
            <a:r>
              <a:rPr lang="pt-BR" sz="1600" dirty="0"/>
              <a:t> também </a:t>
            </a:r>
            <a:r>
              <a:rPr lang="pt-BR" sz="1600" dirty="0" err="1"/>
              <a:t>transgride</a:t>
            </a:r>
            <a:r>
              <a:rPr lang="pt-BR" sz="1600" dirty="0"/>
              <a:t> a lei, porque o </a:t>
            </a:r>
            <a:r>
              <a:rPr lang="pt-BR" sz="1600" b="1" dirty="0">
                <a:solidFill>
                  <a:schemeClr val="accent1"/>
                </a:solidFill>
              </a:rPr>
              <a:t>pecado é a transgressão da lei [de Deus]</a:t>
            </a:r>
            <a:r>
              <a:rPr lang="pt-BR" sz="1600" dirty="0"/>
              <a:t>.  </a:t>
            </a:r>
          </a:p>
          <a:p>
            <a:r>
              <a:rPr lang="pt-BR" sz="1400" dirty="0">
                <a:solidFill>
                  <a:schemeClr val="accent1"/>
                </a:solidFill>
              </a:rPr>
              <a:t>1 João 3:4</a:t>
            </a:r>
          </a:p>
        </p:txBody>
      </p:sp>
    </p:spTree>
    <p:extLst>
      <p:ext uri="{BB962C8B-B14F-4D97-AF65-F5344CB8AC3E}">
        <p14:creationId xmlns:p14="http://schemas.microsoft.com/office/powerpoint/2010/main" val="6275917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AA62EDC9-9ADF-DF90-C26D-F35F3649F2E9}"/>
              </a:ext>
            </a:extLst>
          </p:cNvPr>
          <p:cNvSpPr/>
          <p:nvPr/>
        </p:nvSpPr>
        <p:spPr>
          <a:xfrm>
            <a:off x="-86496" y="6598508"/>
            <a:ext cx="12381470" cy="2594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92ACCEF6-D7B4-9AF6-237E-E4BDFECC1DC4}"/>
              </a:ext>
            </a:extLst>
          </p:cNvPr>
          <p:cNvSpPr txBox="1"/>
          <p:nvPr/>
        </p:nvSpPr>
        <p:spPr>
          <a:xfrm>
            <a:off x="8995722" y="6598508"/>
            <a:ext cx="509098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50" dirty="0">
                <a:solidFill>
                  <a:schemeClr val="bg1"/>
                </a:solidFill>
              </a:rPr>
              <a:t>JUSTIFICADOS – EM CRISTO TEMOS PAZ COM DEUS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466AE9F-4D18-2887-216B-014163BDDF5F}"/>
              </a:ext>
            </a:extLst>
          </p:cNvPr>
          <p:cNvSpPr txBox="1"/>
          <p:nvPr/>
        </p:nvSpPr>
        <p:spPr>
          <a:xfrm>
            <a:off x="517793" y="352540"/>
            <a:ext cx="88465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chemeClr val="accent1"/>
                </a:solidFill>
              </a:rPr>
              <a:t>A HERANÇA DE ADÃO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8291672E-5B31-26B4-5A4B-6C31CECCB0BE}"/>
              </a:ext>
            </a:extLst>
          </p:cNvPr>
          <p:cNvSpPr txBox="1"/>
          <p:nvPr/>
        </p:nvSpPr>
        <p:spPr>
          <a:xfrm>
            <a:off x="10481757" y="352540"/>
            <a:ext cx="10594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chemeClr val="accent4"/>
                </a:solidFill>
              </a:rPr>
              <a:t>03/05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30760829-D0FD-281E-FDDA-289CE5755431}"/>
              </a:ext>
            </a:extLst>
          </p:cNvPr>
          <p:cNvSpPr txBox="1"/>
          <p:nvPr/>
        </p:nvSpPr>
        <p:spPr>
          <a:xfrm>
            <a:off x="517793" y="1153990"/>
            <a:ext cx="56650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accent2"/>
                </a:solidFill>
              </a:rPr>
              <a:t>A CONDENAÇÃO HUMANA</a:t>
            </a:r>
          </a:p>
        </p:txBody>
      </p:sp>
      <p:pic>
        <p:nvPicPr>
          <p:cNvPr id="7170" name="Picture 2" descr="Adam and Eve Disobeyed God | Children's Bible Lessons">
            <a:extLst>
              <a:ext uri="{FF2B5EF4-FFF2-40B4-BE49-F238E27FC236}">
                <a16:creationId xmlns:a16="http://schemas.microsoft.com/office/drawing/2014/main" id="{666DF72A-21C1-86C4-3C56-A935901AC6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2027" y="1404964"/>
            <a:ext cx="3193708" cy="4258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F1BFD1A2-AFA1-AB65-DA89-72B082D14489}"/>
              </a:ext>
            </a:extLst>
          </p:cNvPr>
          <p:cNvSpPr txBox="1"/>
          <p:nvPr/>
        </p:nvSpPr>
        <p:spPr>
          <a:xfrm>
            <a:off x="517793" y="3534102"/>
            <a:ext cx="462218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A alma que pecar morrerá </a:t>
            </a:r>
            <a:r>
              <a:rPr lang="pt-BR" dirty="0">
                <a:solidFill>
                  <a:schemeClr val="accent1"/>
                </a:solidFill>
              </a:rPr>
              <a:t>(</a:t>
            </a:r>
            <a:r>
              <a:rPr lang="pt-BR" dirty="0" err="1">
                <a:solidFill>
                  <a:schemeClr val="accent1"/>
                </a:solidFill>
              </a:rPr>
              <a:t>Ez</a:t>
            </a:r>
            <a:r>
              <a:rPr lang="pt-BR" dirty="0">
                <a:solidFill>
                  <a:schemeClr val="accent1"/>
                </a:solidFill>
              </a:rPr>
              <a:t> 18.20)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Salário do pecado é a morte </a:t>
            </a:r>
            <a:r>
              <a:rPr lang="pt-BR" dirty="0">
                <a:solidFill>
                  <a:schemeClr val="accent1"/>
                </a:solidFill>
              </a:rPr>
              <a:t>(</a:t>
            </a:r>
            <a:r>
              <a:rPr lang="pt-BR" dirty="0" err="1">
                <a:solidFill>
                  <a:schemeClr val="accent1"/>
                </a:solidFill>
              </a:rPr>
              <a:t>Rm</a:t>
            </a:r>
            <a:r>
              <a:rPr lang="pt-BR" dirty="0">
                <a:solidFill>
                  <a:schemeClr val="accent1"/>
                </a:solidFill>
              </a:rPr>
              <a:t> 6.23a)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Pecado consumado gera morte </a:t>
            </a:r>
            <a:r>
              <a:rPr lang="pt-BR" dirty="0">
                <a:solidFill>
                  <a:schemeClr val="accent1"/>
                </a:solidFill>
              </a:rPr>
              <a:t>(</a:t>
            </a:r>
            <a:r>
              <a:rPr lang="pt-BR" dirty="0" err="1">
                <a:solidFill>
                  <a:schemeClr val="accent1"/>
                </a:solidFill>
              </a:rPr>
              <a:t>Tg</a:t>
            </a:r>
            <a:r>
              <a:rPr lang="pt-BR" dirty="0">
                <a:solidFill>
                  <a:schemeClr val="accent1"/>
                </a:solidFill>
              </a:rPr>
              <a:t> 1.14,15)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CD36AF94-AA0D-8FB1-553B-4B0C94C3C257}"/>
              </a:ext>
            </a:extLst>
          </p:cNvPr>
          <p:cNvSpPr txBox="1"/>
          <p:nvPr/>
        </p:nvSpPr>
        <p:spPr>
          <a:xfrm>
            <a:off x="612386" y="1866992"/>
            <a:ext cx="4085738" cy="1077218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pt-BR" sz="1600" dirty="0"/>
              <a:t>⁴ Todo aquele que </a:t>
            </a:r>
            <a:r>
              <a:rPr lang="pt-BR" sz="1600" b="1" dirty="0"/>
              <a:t>pratica o pecado</a:t>
            </a:r>
            <a:r>
              <a:rPr lang="pt-BR" sz="1600" dirty="0"/>
              <a:t> também </a:t>
            </a:r>
            <a:r>
              <a:rPr lang="pt-BR" sz="1600" dirty="0" err="1"/>
              <a:t>transgride</a:t>
            </a:r>
            <a:r>
              <a:rPr lang="pt-BR" sz="1600" dirty="0"/>
              <a:t> a lei, porque o </a:t>
            </a:r>
            <a:r>
              <a:rPr lang="pt-BR" sz="1600" b="1" dirty="0">
                <a:solidFill>
                  <a:schemeClr val="accent1"/>
                </a:solidFill>
              </a:rPr>
              <a:t>pecado é a transgressão da lei [de Deus]</a:t>
            </a:r>
            <a:r>
              <a:rPr lang="pt-BR" sz="1600" dirty="0"/>
              <a:t>.  </a:t>
            </a:r>
          </a:p>
          <a:p>
            <a:r>
              <a:rPr lang="pt-BR" sz="1400" dirty="0">
                <a:solidFill>
                  <a:schemeClr val="accent1"/>
                </a:solidFill>
              </a:rPr>
              <a:t>1 João 3:4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E6F846B4-54D7-63B0-D107-217EEFD33AC7}"/>
              </a:ext>
            </a:extLst>
          </p:cNvPr>
          <p:cNvSpPr txBox="1"/>
          <p:nvPr/>
        </p:nvSpPr>
        <p:spPr>
          <a:xfrm>
            <a:off x="612386" y="5057679"/>
            <a:ext cx="4085738" cy="830997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pt-BR" sz="1600" dirty="0"/>
              <a:t>²⁴ Desventurado homem que sou! Quem me livrará do corpo desta morte?</a:t>
            </a:r>
          </a:p>
          <a:p>
            <a:r>
              <a:rPr lang="pt-BR" sz="1400" dirty="0">
                <a:solidFill>
                  <a:schemeClr val="accent1"/>
                </a:solidFill>
              </a:rPr>
              <a:t>Romanos 7.24</a:t>
            </a:r>
          </a:p>
        </p:txBody>
      </p:sp>
    </p:spTree>
    <p:extLst>
      <p:ext uri="{BB962C8B-B14F-4D97-AF65-F5344CB8AC3E}">
        <p14:creationId xmlns:p14="http://schemas.microsoft.com/office/powerpoint/2010/main" val="12798619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1" name="Rectangle 1127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1266" name="Picture 2" descr="Vídeos sobre Jesus | vindeacristo">
            <a:extLst>
              <a:ext uri="{FF2B5EF4-FFF2-40B4-BE49-F238E27FC236}">
                <a16:creationId xmlns:a16="http://schemas.microsoft.com/office/drawing/2014/main" id="{00E00A62-7DC0-BE86-C812-8E435D7BDDF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38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91703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AA62EDC9-9ADF-DF90-C26D-F35F3649F2E9}"/>
              </a:ext>
            </a:extLst>
          </p:cNvPr>
          <p:cNvSpPr/>
          <p:nvPr/>
        </p:nvSpPr>
        <p:spPr>
          <a:xfrm>
            <a:off x="-86496" y="6598508"/>
            <a:ext cx="12381470" cy="2594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92ACCEF6-D7B4-9AF6-237E-E4BDFECC1DC4}"/>
              </a:ext>
            </a:extLst>
          </p:cNvPr>
          <p:cNvSpPr txBox="1"/>
          <p:nvPr/>
        </p:nvSpPr>
        <p:spPr>
          <a:xfrm>
            <a:off x="8995722" y="6598508"/>
            <a:ext cx="509098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50" dirty="0">
                <a:solidFill>
                  <a:schemeClr val="bg1"/>
                </a:solidFill>
              </a:rPr>
              <a:t>JUSTIFICADOS – EM CRISTO TEMOS PAZ COM DEUS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693710BE-865A-F598-8084-BA0542C4E86B}"/>
              </a:ext>
            </a:extLst>
          </p:cNvPr>
          <p:cNvSpPr txBox="1"/>
          <p:nvPr/>
        </p:nvSpPr>
        <p:spPr>
          <a:xfrm>
            <a:off x="10481757" y="352540"/>
            <a:ext cx="10594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chemeClr val="accent4"/>
                </a:solidFill>
              </a:rPr>
              <a:t>03/05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5A668A01-EAA8-5697-4842-8ABA94232EE8}"/>
              </a:ext>
            </a:extLst>
          </p:cNvPr>
          <p:cNvSpPr txBox="1"/>
          <p:nvPr/>
        </p:nvSpPr>
        <p:spPr>
          <a:xfrm>
            <a:off x="517793" y="1153990"/>
            <a:ext cx="56650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accent2"/>
                </a:solidFill>
              </a:rPr>
              <a:t>SUA MISSÃO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E7D8296A-FCF7-D7B2-30FA-88FDA8A566C0}"/>
              </a:ext>
            </a:extLst>
          </p:cNvPr>
          <p:cNvSpPr txBox="1"/>
          <p:nvPr/>
        </p:nvSpPr>
        <p:spPr>
          <a:xfrm>
            <a:off x="517793" y="352540"/>
            <a:ext cx="88465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chemeClr val="accent1"/>
                </a:solidFill>
              </a:rPr>
              <a:t>A SINGULARIDADE DE JESUS CRISTO</a:t>
            </a:r>
          </a:p>
        </p:txBody>
      </p:sp>
      <p:pic>
        <p:nvPicPr>
          <p:cNvPr id="12292" name="Picture 4" descr="Pin em First Place">
            <a:extLst>
              <a:ext uri="{FF2B5EF4-FFF2-40B4-BE49-F238E27FC236}">
                <a16:creationId xmlns:a16="http://schemas.microsoft.com/office/drawing/2014/main" id="{FB318367-6930-6740-ECC3-61EF1B6FCE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9850" y="1502103"/>
            <a:ext cx="2908300" cy="406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969F6C7D-85EF-C56D-A306-042FAD44E7B0}"/>
              </a:ext>
            </a:extLst>
          </p:cNvPr>
          <p:cNvSpPr txBox="1"/>
          <p:nvPr/>
        </p:nvSpPr>
        <p:spPr>
          <a:xfrm>
            <a:off x="2146896" y="3133993"/>
            <a:ext cx="4319752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/>
              <a:t>¹⁰ Porque o </a:t>
            </a:r>
            <a:r>
              <a:rPr lang="pt-BR" dirty="0">
                <a:solidFill>
                  <a:schemeClr val="accent1"/>
                </a:solidFill>
              </a:rPr>
              <a:t>Filho do Homem [Filho de Deus] </a:t>
            </a:r>
            <a:br>
              <a:rPr lang="pt-BR" dirty="0"/>
            </a:br>
            <a:r>
              <a:rPr lang="pt-BR" dirty="0"/>
              <a:t>veio </a:t>
            </a:r>
            <a:r>
              <a:rPr lang="pt-BR" b="1" dirty="0"/>
              <a:t>buscar</a:t>
            </a:r>
            <a:r>
              <a:rPr lang="pt-BR" dirty="0"/>
              <a:t> e </a:t>
            </a:r>
            <a:r>
              <a:rPr lang="pt-BR" b="1" dirty="0"/>
              <a:t>salvar o perdido</a:t>
            </a:r>
            <a:r>
              <a:rPr lang="pt-BR" dirty="0"/>
              <a:t>. </a:t>
            </a:r>
          </a:p>
          <a:p>
            <a:r>
              <a:rPr lang="pt-BR" sz="1600" dirty="0">
                <a:solidFill>
                  <a:schemeClr val="accent1"/>
                </a:solidFill>
              </a:rPr>
              <a:t>Lucas 19:10</a:t>
            </a:r>
          </a:p>
        </p:txBody>
      </p:sp>
    </p:spTree>
    <p:extLst>
      <p:ext uri="{BB962C8B-B14F-4D97-AF65-F5344CB8AC3E}">
        <p14:creationId xmlns:p14="http://schemas.microsoft.com/office/powerpoint/2010/main" val="13011314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AA62EDC9-9ADF-DF90-C26D-F35F3649F2E9}"/>
              </a:ext>
            </a:extLst>
          </p:cNvPr>
          <p:cNvSpPr/>
          <p:nvPr/>
        </p:nvSpPr>
        <p:spPr>
          <a:xfrm>
            <a:off x="-86496" y="6598508"/>
            <a:ext cx="12381470" cy="2594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92ACCEF6-D7B4-9AF6-237E-E4BDFECC1DC4}"/>
              </a:ext>
            </a:extLst>
          </p:cNvPr>
          <p:cNvSpPr txBox="1"/>
          <p:nvPr/>
        </p:nvSpPr>
        <p:spPr>
          <a:xfrm>
            <a:off x="8995722" y="6598508"/>
            <a:ext cx="509098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50" dirty="0">
                <a:solidFill>
                  <a:schemeClr val="bg1"/>
                </a:solidFill>
              </a:rPr>
              <a:t>JUSTIFICADOS – EM CRISTO TEMOS PAZ COM DEUS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693710BE-865A-F598-8084-BA0542C4E86B}"/>
              </a:ext>
            </a:extLst>
          </p:cNvPr>
          <p:cNvSpPr txBox="1"/>
          <p:nvPr/>
        </p:nvSpPr>
        <p:spPr>
          <a:xfrm>
            <a:off x="10481757" y="352540"/>
            <a:ext cx="10594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chemeClr val="accent4"/>
                </a:solidFill>
              </a:rPr>
              <a:t>03/05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5A668A01-EAA8-5697-4842-8ABA94232EE8}"/>
              </a:ext>
            </a:extLst>
          </p:cNvPr>
          <p:cNvSpPr txBox="1"/>
          <p:nvPr/>
        </p:nvSpPr>
        <p:spPr>
          <a:xfrm>
            <a:off x="517793" y="1153990"/>
            <a:ext cx="56650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accent2"/>
                </a:solidFill>
              </a:rPr>
              <a:t>SUA MISSÃO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E7D8296A-FCF7-D7B2-30FA-88FDA8A566C0}"/>
              </a:ext>
            </a:extLst>
          </p:cNvPr>
          <p:cNvSpPr txBox="1"/>
          <p:nvPr/>
        </p:nvSpPr>
        <p:spPr>
          <a:xfrm>
            <a:off x="517793" y="352540"/>
            <a:ext cx="88465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chemeClr val="accent1"/>
                </a:solidFill>
              </a:rPr>
              <a:t>A SINGULARIDADE DE JESUS CRISTO</a:t>
            </a:r>
          </a:p>
        </p:txBody>
      </p:sp>
      <p:pic>
        <p:nvPicPr>
          <p:cNvPr id="12292" name="Picture 4" descr="Pin em First Place">
            <a:extLst>
              <a:ext uri="{FF2B5EF4-FFF2-40B4-BE49-F238E27FC236}">
                <a16:creationId xmlns:a16="http://schemas.microsoft.com/office/drawing/2014/main" id="{FB318367-6930-6740-ECC3-61EF1B6FCE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9850" y="1502103"/>
            <a:ext cx="2908300" cy="406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969F6C7D-85EF-C56D-A306-042FAD44E7B0}"/>
              </a:ext>
            </a:extLst>
          </p:cNvPr>
          <p:cNvSpPr txBox="1"/>
          <p:nvPr/>
        </p:nvSpPr>
        <p:spPr>
          <a:xfrm>
            <a:off x="2146896" y="3133993"/>
            <a:ext cx="4319752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/>
              <a:t>¹⁰ Porque o </a:t>
            </a:r>
            <a:r>
              <a:rPr lang="pt-BR" dirty="0">
                <a:solidFill>
                  <a:schemeClr val="accent1"/>
                </a:solidFill>
              </a:rPr>
              <a:t>Filho do Homem [Filho de Deus] </a:t>
            </a:r>
            <a:br>
              <a:rPr lang="pt-BR" dirty="0"/>
            </a:br>
            <a:r>
              <a:rPr lang="pt-BR" dirty="0"/>
              <a:t>veio </a:t>
            </a:r>
            <a:r>
              <a:rPr lang="pt-BR" b="1" dirty="0"/>
              <a:t>buscar</a:t>
            </a:r>
            <a:r>
              <a:rPr lang="pt-BR" dirty="0"/>
              <a:t> e </a:t>
            </a:r>
            <a:r>
              <a:rPr lang="pt-BR" b="1" dirty="0"/>
              <a:t>salvar o perdido</a:t>
            </a:r>
            <a:r>
              <a:rPr lang="pt-BR" dirty="0"/>
              <a:t>. </a:t>
            </a:r>
          </a:p>
          <a:p>
            <a:r>
              <a:rPr lang="pt-BR" sz="1600" dirty="0">
                <a:solidFill>
                  <a:schemeClr val="accent1"/>
                </a:solidFill>
              </a:rPr>
              <a:t>Lucas 19:10</a:t>
            </a:r>
          </a:p>
        </p:txBody>
      </p:sp>
      <p:cxnSp>
        <p:nvCxnSpPr>
          <p:cNvPr id="3" name="Conector de Seta Reta 2">
            <a:extLst>
              <a:ext uri="{FF2B5EF4-FFF2-40B4-BE49-F238E27FC236}">
                <a16:creationId xmlns:a16="http://schemas.microsoft.com/office/drawing/2014/main" id="{2A3A9D9D-3A12-6F17-6134-92757C5B8670}"/>
              </a:ext>
            </a:extLst>
          </p:cNvPr>
          <p:cNvCxnSpPr>
            <a:cxnSpLocks/>
          </p:cNvCxnSpPr>
          <p:nvPr/>
        </p:nvCxnSpPr>
        <p:spPr>
          <a:xfrm flipH="1">
            <a:off x="2049849" y="3657600"/>
            <a:ext cx="638869" cy="122970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de Seta Reta 7">
            <a:extLst>
              <a:ext uri="{FF2B5EF4-FFF2-40B4-BE49-F238E27FC236}">
                <a16:creationId xmlns:a16="http://schemas.microsoft.com/office/drawing/2014/main" id="{6C643CFC-9367-6635-AC25-C935170ADE53}"/>
              </a:ext>
            </a:extLst>
          </p:cNvPr>
          <p:cNvCxnSpPr>
            <a:cxnSpLocks/>
          </p:cNvCxnSpPr>
          <p:nvPr/>
        </p:nvCxnSpPr>
        <p:spPr>
          <a:xfrm>
            <a:off x="3867807" y="3741682"/>
            <a:ext cx="0" cy="93542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de Seta Reta 8">
            <a:extLst>
              <a:ext uri="{FF2B5EF4-FFF2-40B4-BE49-F238E27FC236}">
                <a16:creationId xmlns:a16="http://schemas.microsoft.com/office/drawing/2014/main" id="{2A817703-410D-4430-B911-12310CF88913}"/>
              </a:ext>
            </a:extLst>
          </p:cNvPr>
          <p:cNvCxnSpPr/>
          <p:nvPr/>
        </p:nvCxnSpPr>
        <p:spPr>
          <a:xfrm>
            <a:off x="5041103" y="3741681"/>
            <a:ext cx="126124" cy="93542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aixaDeTexto 9">
            <a:extLst>
              <a:ext uri="{FF2B5EF4-FFF2-40B4-BE49-F238E27FC236}">
                <a16:creationId xmlns:a16="http://schemas.microsoft.com/office/drawing/2014/main" id="{65EA240D-D23C-5368-47BC-8E8B0044F714}"/>
              </a:ext>
            </a:extLst>
          </p:cNvPr>
          <p:cNvSpPr txBox="1"/>
          <p:nvPr/>
        </p:nvSpPr>
        <p:spPr>
          <a:xfrm>
            <a:off x="1394345" y="4989360"/>
            <a:ext cx="131100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b="1" dirty="0"/>
              <a:t>Iniciativa sempre é de Deus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B37D6AF0-9A58-6BB3-951E-68A5B465808F}"/>
              </a:ext>
            </a:extLst>
          </p:cNvPr>
          <p:cNvSpPr txBox="1"/>
          <p:nvPr/>
        </p:nvSpPr>
        <p:spPr>
          <a:xfrm>
            <a:off x="3146395" y="4698515"/>
            <a:ext cx="156431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b="1" dirty="0"/>
              <a:t>Perdoa e livra da condenação da morte e do poder do pecado na vida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E80BF138-647E-332A-8AB9-09AC741C1F6D}"/>
              </a:ext>
            </a:extLst>
          </p:cNvPr>
          <p:cNvSpPr txBox="1"/>
          <p:nvPr/>
        </p:nvSpPr>
        <p:spPr>
          <a:xfrm>
            <a:off x="5061988" y="4735106"/>
            <a:ext cx="156431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b="1" dirty="0"/>
              <a:t>Reconhece que precisa ser salvo do pecado e da morte</a:t>
            </a:r>
          </a:p>
        </p:txBody>
      </p:sp>
      <p:cxnSp>
        <p:nvCxnSpPr>
          <p:cNvPr id="18" name="Conector de Seta Reta 17">
            <a:extLst>
              <a:ext uri="{FF2B5EF4-FFF2-40B4-BE49-F238E27FC236}">
                <a16:creationId xmlns:a16="http://schemas.microsoft.com/office/drawing/2014/main" id="{7F384235-DFBE-FFD9-5B1C-20772BF6FEB1}"/>
              </a:ext>
            </a:extLst>
          </p:cNvPr>
          <p:cNvCxnSpPr>
            <a:cxnSpLocks/>
          </p:cNvCxnSpPr>
          <p:nvPr/>
        </p:nvCxnSpPr>
        <p:spPr>
          <a:xfrm flipV="1">
            <a:off x="4217585" y="2357215"/>
            <a:ext cx="734331" cy="74018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49194D6D-19FF-AB19-B0C2-FFEF0B802B05}"/>
              </a:ext>
            </a:extLst>
          </p:cNvPr>
          <p:cNvSpPr txBox="1"/>
          <p:nvPr/>
        </p:nvSpPr>
        <p:spPr>
          <a:xfrm>
            <a:off x="5102380" y="1785055"/>
            <a:ext cx="131100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b="1" dirty="0"/>
              <a:t>Cumprimento da promessa do Éden</a:t>
            </a:r>
          </a:p>
        </p:txBody>
      </p:sp>
    </p:spTree>
    <p:extLst>
      <p:ext uri="{BB962C8B-B14F-4D97-AF65-F5344CB8AC3E}">
        <p14:creationId xmlns:p14="http://schemas.microsoft.com/office/powerpoint/2010/main" val="286763541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AA62EDC9-9ADF-DF90-C26D-F35F3649F2E9}"/>
              </a:ext>
            </a:extLst>
          </p:cNvPr>
          <p:cNvSpPr/>
          <p:nvPr/>
        </p:nvSpPr>
        <p:spPr>
          <a:xfrm>
            <a:off x="-86496" y="6598508"/>
            <a:ext cx="12381470" cy="2594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92ACCEF6-D7B4-9AF6-237E-E4BDFECC1DC4}"/>
              </a:ext>
            </a:extLst>
          </p:cNvPr>
          <p:cNvSpPr txBox="1"/>
          <p:nvPr/>
        </p:nvSpPr>
        <p:spPr>
          <a:xfrm>
            <a:off x="8995722" y="6598508"/>
            <a:ext cx="509098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50" dirty="0">
                <a:solidFill>
                  <a:schemeClr val="bg1"/>
                </a:solidFill>
              </a:rPr>
              <a:t>JUSTIFICADOS – EM CRISTO TEMOS PAZ COM DEUS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693710BE-865A-F598-8084-BA0542C4E86B}"/>
              </a:ext>
            </a:extLst>
          </p:cNvPr>
          <p:cNvSpPr txBox="1"/>
          <p:nvPr/>
        </p:nvSpPr>
        <p:spPr>
          <a:xfrm>
            <a:off x="10481757" y="352540"/>
            <a:ext cx="10594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chemeClr val="accent4"/>
                </a:solidFill>
              </a:rPr>
              <a:t>03/05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5A668A01-EAA8-5697-4842-8ABA94232EE8}"/>
              </a:ext>
            </a:extLst>
          </p:cNvPr>
          <p:cNvSpPr txBox="1"/>
          <p:nvPr/>
        </p:nvSpPr>
        <p:spPr>
          <a:xfrm>
            <a:off x="517793" y="1153990"/>
            <a:ext cx="56650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accent2"/>
                </a:solidFill>
              </a:rPr>
              <a:t>SUA MISSÃO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E7D8296A-FCF7-D7B2-30FA-88FDA8A566C0}"/>
              </a:ext>
            </a:extLst>
          </p:cNvPr>
          <p:cNvSpPr txBox="1"/>
          <p:nvPr/>
        </p:nvSpPr>
        <p:spPr>
          <a:xfrm>
            <a:off x="517793" y="352540"/>
            <a:ext cx="88465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chemeClr val="accent1"/>
                </a:solidFill>
              </a:rPr>
              <a:t>A SINGULARIDADE DE JESUS CRISTO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6E08E88F-5851-B826-5250-A70604A7A651}"/>
              </a:ext>
            </a:extLst>
          </p:cNvPr>
          <p:cNvSpPr txBox="1"/>
          <p:nvPr/>
        </p:nvSpPr>
        <p:spPr>
          <a:xfrm>
            <a:off x="1317892" y="3210937"/>
            <a:ext cx="503166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3600" b="1" dirty="0">
                <a:solidFill>
                  <a:schemeClr val="accent1"/>
                </a:solidFill>
              </a:rPr>
              <a:t>João 3:16-21</a:t>
            </a:r>
          </a:p>
        </p:txBody>
      </p:sp>
      <p:pic>
        <p:nvPicPr>
          <p:cNvPr id="12292" name="Picture 4" descr="Pin em First Place">
            <a:extLst>
              <a:ext uri="{FF2B5EF4-FFF2-40B4-BE49-F238E27FC236}">
                <a16:creationId xmlns:a16="http://schemas.microsoft.com/office/drawing/2014/main" id="{FB318367-6930-6740-ECC3-61EF1B6FCE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9850" y="1502103"/>
            <a:ext cx="2908300" cy="406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080548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AA62EDC9-9ADF-DF90-C26D-F35F3649F2E9}"/>
              </a:ext>
            </a:extLst>
          </p:cNvPr>
          <p:cNvSpPr/>
          <p:nvPr/>
        </p:nvSpPr>
        <p:spPr>
          <a:xfrm>
            <a:off x="-86496" y="6598508"/>
            <a:ext cx="12381470" cy="2594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92ACCEF6-D7B4-9AF6-237E-E4BDFECC1DC4}"/>
              </a:ext>
            </a:extLst>
          </p:cNvPr>
          <p:cNvSpPr txBox="1"/>
          <p:nvPr/>
        </p:nvSpPr>
        <p:spPr>
          <a:xfrm>
            <a:off x="8995722" y="6598508"/>
            <a:ext cx="509098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50" dirty="0">
                <a:solidFill>
                  <a:schemeClr val="bg1"/>
                </a:solidFill>
              </a:rPr>
              <a:t>JUSTIFICADOS – EM CRISTO TEMOS PAZ COM DEUS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693710BE-865A-F598-8084-BA0542C4E86B}"/>
              </a:ext>
            </a:extLst>
          </p:cNvPr>
          <p:cNvSpPr txBox="1"/>
          <p:nvPr/>
        </p:nvSpPr>
        <p:spPr>
          <a:xfrm>
            <a:off x="10481757" y="352540"/>
            <a:ext cx="10594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chemeClr val="accent4"/>
                </a:solidFill>
              </a:rPr>
              <a:t>03/05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5A668A01-EAA8-5697-4842-8ABA94232EE8}"/>
              </a:ext>
            </a:extLst>
          </p:cNvPr>
          <p:cNvSpPr txBox="1"/>
          <p:nvPr/>
        </p:nvSpPr>
        <p:spPr>
          <a:xfrm>
            <a:off x="517793" y="1153990"/>
            <a:ext cx="56650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accent2"/>
                </a:solidFill>
              </a:rPr>
              <a:t>SUA MISSÃO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E7D8296A-FCF7-D7B2-30FA-88FDA8A566C0}"/>
              </a:ext>
            </a:extLst>
          </p:cNvPr>
          <p:cNvSpPr txBox="1"/>
          <p:nvPr/>
        </p:nvSpPr>
        <p:spPr>
          <a:xfrm>
            <a:off x="517793" y="352540"/>
            <a:ext cx="88465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chemeClr val="accent1"/>
                </a:solidFill>
              </a:rPr>
              <a:t>A SINGULARIDADE DE JESUS CRISTO</a:t>
            </a:r>
          </a:p>
        </p:txBody>
      </p:sp>
      <p:pic>
        <p:nvPicPr>
          <p:cNvPr id="12292" name="Picture 4" descr="Pin em First Place">
            <a:extLst>
              <a:ext uri="{FF2B5EF4-FFF2-40B4-BE49-F238E27FC236}">
                <a16:creationId xmlns:a16="http://schemas.microsoft.com/office/drawing/2014/main" id="{FB318367-6930-6740-ECC3-61EF1B6FCE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9850" y="1502103"/>
            <a:ext cx="2908300" cy="406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7EE960B5-AB54-2A72-2A1C-469E2D7E4648}"/>
              </a:ext>
            </a:extLst>
          </p:cNvPr>
          <p:cNvSpPr txBox="1"/>
          <p:nvPr/>
        </p:nvSpPr>
        <p:spPr>
          <a:xfrm>
            <a:off x="526031" y="1691035"/>
            <a:ext cx="6757638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dirty="0"/>
              <a:t>¹⁶ </a:t>
            </a:r>
            <a:r>
              <a:rPr lang="pt-BR" sz="1400" b="1" dirty="0">
                <a:solidFill>
                  <a:schemeClr val="accent1"/>
                </a:solidFill>
              </a:rPr>
              <a:t>Porque Deus amou ao </a:t>
            </a:r>
            <a:r>
              <a:rPr lang="pt-BR" sz="1400" b="1" u="sng" dirty="0">
                <a:solidFill>
                  <a:schemeClr val="accent1"/>
                </a:solidFill>
              </a:rPr>
              <a:t>mundo</a:t>
            </a:r>
            <a:r>
              <a:rPr lang="pt-BR" sz="1400" b="1" dirty="0">
                <a:solidFill>
                  <a:schemeClr val="accent1"/>
                </a:solidFill>
              </a:rPr>
              <a:t> de tal maneira que deu o seu Filho unigênito, para que </a:t>
            </a:r>
          </a:p>
          <a:p>
            <a:r>
              <a:rPr lang="pt-BR" sz="1400" b="1" dirty="0">
                <a:solidFill>
                  <a:schemeClr val="accent1"/>
                </a:solidFill>
              </a:rPr>
              <a:t>	todo o que nele crê não pereça, </a:t>
            </a:r>
          </a:p>
          <a:p>
            <a:r>
              <a:rPr lang="pt-BR" sz="1400" b="1" dirty="0">
                <a:solidFill>
                  <a:schemeClr val="accent1"/>
                </a:solidFill>
              </a:rPr>
              <a:t>	mas tenha a vida eterna</a:t>
            </a:r>
            <a:r>
              <a:rPr lang="pt-BR" sz="1400" dirty="0"/>
              <a:t>.</a:t>
            </a:r>
          </a:p>
          <a:p>
            <a:r>
              <a:rPr lang="pt-BR" sz="1400" dirty="0"/>
              <a:t>¹⁷ Porquanto Deus enviou o seu Filho ao mundo, </a:t>
            </a:r>
            <a:r>
              <a:rPr lang="pt-BR" sz="1400" b="1" dirty="0"/>
              <a:t>não para que </a:t>
            </a:r>
          </a:p>
          <a:p>
            <a:r>
              <a:rPr lang="pt-BR" sz="1400" b="1" dirty="0"/>
              <a:t>	julgasse [condenasse] o </a:t>
            </a:r>
            <a:r>
              <a:rPr lang="pt-BR" sz="1400" b="1" u="sng" dirty="0"/>
              <a:t>mundo</a:t>
            </a:r>
            <a:r>
              <a:rPr lang="pt-BR" sz="1400" b="1" dirty="0"/>
              <a:t>, </a:t>
            </a:r>
          </a:p>
          <a:p>
            <a:r>
              <a:rPr lang="pt-BR" sz="1400" b="1" dirty="0"/>
              <a:t>	mas para que </a:t>
            </a:r>
          </a:p>
          <a:p>
            <a:r>
              <a:rPr lang="pt-BR" sz="1400" b="1" dirty="0"/>
              <a:t>		o </a:t>
            </a:r>
            <a:r>
              <a:rPr lang="pt-BR" sz="1400" b="1" u="sng" dirty="0"/>
              <a:t>mundo</a:t>
            </a:r>
            <a:r>
              <a:rPr lang="pt-BR" sz="1400" b="1" dirty="0"/>
              <a:t> fosse salvo por </a:t>
            </a:r>
          </a:p>
          <a:p>
            <a:r>
              <a:rPr lang="pt-BR" sz="1400" b="1" dirty="0"/>
              <a:t>			ele</a:t>
            </a:r>
            <a:r>
              <a:rPr lang="pt-BR" sz="1400" dirty="0"/>
              <a:t>.</a:t>
            </a:r>
          </a:p>
          <a:p>
            <a:r>
              <a:rPr lang="pt-BR" sz="1400" dirty="0"/>
              <a:t>¹⁸ Quem nele crê não é julgado [condenado]; </a:t>
            </a:r>
          </a:p>
          <a:p>
            <a:r>
              <a:rPr lang="pt-BR" sz="1400" dirty="0"/>
              <a:t>    [mas] o que não crê já está julgado [condenado], porquanto </a:t>
            </a:r>
          </a:p>
          <a:p>
            <a:r>
              <a:rPr lang="pt-BR" sz="1400" dirty="0"/>
              <a:t>	não crê no nome do unigênito Filho de Deus.</a:t>
            </a:r>
          </a:p>
          <a:p>
            <a:r>
              <a:rPr lang="pt-BR" sz="1400" dirty="0"/>
              <a:t>¹⁹ O julgamento é este: que a luz veio ao mundo, e os homens amaram mais as trevas do que a luz; porque </a:t>
            </a:r>
          </a:p>
          <a:p>
            <a:r>
              <a:rPr lang="pt-BR" sz="1400" dirty="0"/>
              <a:t>	as suas obras eram más.</a:t>
            </a:r>
          </a:p>
          <a:p>
            <a:r>
              <a:rPr lang="pt-BR" sz="1400" dirty="0"/>
              <a:t>²⁰ 		Pois todo aquele que pratica o mal </a:t>
            </a:r>
          </a:p>
          <a:p>
            <a:r>
              <a:rPr lang="pt-BR" sz="1400" dirty="0"/>
              <a:t>		aborrece a luz </a:t>
            </a:r>
          </a:p>
          <a:p>
            <a:r>
              <a:rPr lang="pt-BR" sz="1400" dirty="0"/>
              <a:t>		e não se chega para a luz, a fim de </a:t>
            </a:r>
          </a:p>
          <a:p>
            <a:r>
              <a:rPr lang="pt-BR" sz="1400" dirty="0"/>
              <a:t>			não serem arguidas [acusados] as suas obras.</a:t>
            </a:r>
          </a:p>
          <a:p>
            <a:r>
              <a:rPr lang="pt-BR" sz="1400" dirty="0"/>
              <a:t>²¹ 		[mas ]Quem pratica a verdade [palavra de Deus] aproxima-se da 		luz, a fim de que </a:t>
            </a:r>
          </a:p>
          <a:p>
            <a:r>
              <a:rPr lang="pt-BR" sz="1400" dirty="0"/>
              <a:t>			as suas obras sejam manifestas, porque </a:t>
            </a:r>
          </a:p>
          <a:p>
            <a:r>
              <a:rPr lang="pt-BR" sz="1400" dirty="0"/>
              <a:t>				[são] feitas em Deus. </a:t>
            </a:r>
          </a:p>
          <a:p>
            <a:r>
              <a:rPr lang="pt-BR" sz="1200" dirty="0">
                <a:solidFill>
                  <a:schemeClr val="accent1"/>
                </a:solidFill>
              </a:rPr>
              <a:t>João 3:16-21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02338DF9-FF3D-AFF2-DC94-85A22A4A912B}"/>
              </a:ext>
            </a:extLst>
          </p:cNvPr>
          <p:cNvSpPr txBox="1"/>
          <p:nvPr/>
        </p:nvSpPr>
        <p:spPr>
          <a:xfrm>
            <a:off x="6617696" y="1268623"/>
            <a:ext cx="291503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accent5"/>
                </a:solidFill>
              </a:rPr>
              <a:t>1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B56AB743-29F9-11F7-84C6-B4E29B7A1F39}"/>
              </a:ext>
            </a:extLst>
          </p:cNvPr>
          <p:cNvSpPr txBox="1"/>
          <p:nvPr/>
        </p:nvSpPr>
        <p:spPr>
          <a:xfrm>
            <a:off x="6966538" y="806958"/>
            <a:ext cx="1702075" cy="830997"/>
          </a:xfrm>
          <a:prstGeom prst="rect">
            <a:avLst/>
          </a:prstGeom>
          <a:solidFill>
            <a:schemeClr val="accent5"/>
          </a:solidFill>
        </p:spPr>
        <p:txBody>
          <a:bodyPr wrap="square" rtlCol="0">
            <a:spAutoFit/>
          </a:bodyPr>
          <a:lstStyle/>
          <a:p>
            <a:r>
              <a:rPr lang="pt-BR" sz="1200" b="1" dirty="0">
                <a:solidFill>
                  <a:schemeClr val="bg1"/>
                </a:solidFill>
              </a:rPr>
              <a:t>Salvação pela fé</a:t>
            </a:r>
            <a:br>
              <a:rPr lang="pt-BR" sz="1200" dirty="0">
                <a:solidFill>
                  <a:schemeClr val="bg1"/>
                </a:solidFill>
              </a:rPr>
            </a:br>
            <a:r>
              <a:rPr lang="pt-BR" sz="1200" dirty="0">
                <a:solidFill>
                  <a:schemeClr val="bg1"/>
                </a:solidFill>
              </a:rPr>
              <a:t>É a crença [acreditar] em Jesus como Salvador que nos livra da morte.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63377C14-F166-6437-D36C-BBA97A60C8EF}"/>
              </a:ext>
            </a:extLst>
          </p:cNvPr>
          <p:cNvSpPr txBox="1"/>
          <p:nvPr/>
        </p:nvSpPr>
        <p:spPr>
          <a:xfrm>
            <a:off x="5261421" y="2465404"/>
            <a:ext cx="291503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accent5"/>
                </a:solidFill>
              </a:rPr>
              <a:t>2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658776C6-C46B-362F-BAE2-1F64DF82C716}"/>
              </a:ext>
            </a:extLst>
          </p:cNvPr>
          <p:cNvSpPr txBox="1"/>
          <p:nvPr/>
        </p:nvSpPr>
        <p:spPr>
          <a:xfrm>
            <a:off x="5610263" y="2003739"/>
            <a:ext cx="1915144" cy="830997"/>
          </a:xfrm>
          <a:prstGeom prst="rect">
            <a:avLst/>
          </a:prstGeom>
          <a:solidFill>
            <a:schemeClr val="accent5"/>
          </a:solidFill>
        </p:spPr>
        <p:txBody>
          <a:bodyPr wrap="square" rtlCol="0">
            <a:spAutoFit/>
          </a:bodyPr>
          <a:lstStyle/>
          <a:p>
            <a:r>
              <a:rPr lang="pt-BR" sz="1200" b="1" dirty="0">
                <a:solidFill>
                  <a:schemeClr val="bg1"/>
                </a:solidFill>
              </a:rPr>
              <a:t>Libertos da condenação</a:t>
            </a:r>
            <a:br>
              <a:rPr lang="pt-BR" sz="1200" dirty="0">
                <a:solidFill>
                  <a:schemeClr val="bg1"/>
                </a:solidFill>
              </a:rPr>
            </a:br>
            <a:r>
              <a:rPr lang="pt-BR" sz="1200" dirty="0">
                <a:solidFill>
                  <a:schemeClr val="bg1"/>
                </a:solidFill>
              </a:rPr>
              <a:t>Jesus veio para salvar todos [mundo] os perdidos, não para condená-los.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0B5053F6-C9CE-C0B2-AB1A-43D4E6FBE64B}"/>
              </a:ext>
            </a:extLst>
          </p:cNvPr>
          <p:cNvSpPr txBox="1"/>
          <p:nvPr/>
        </p:nvSpPr>
        <p:spPr>
          <a:xfrm>
            <a:off x="5275756" y="3497809"/>
            <a:ext cx="291503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accent5"/>
                </a:solidFill>
              </a:rPr>
              <a:t>3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B1612630-9762-1F8F-8619-5E3888CC25E4}"/>
              </a:ext>
            </a:extLst>
          </p:cNvPr>
          <p:cNvSpPr txBox="1"/>
          <p:nvPr/>
        </p:nvSpPr>
        <p:spPr>
          <a:xfrm>
            <a:off x="5626119" y="3405476"/>
            <a:ext cx="1702075" cy="461665"/>
          </a:xfrm>
          <a:prstGeom prst="rect">
            <a:avLst/>
          </a:prstGeom>
          <a:solidFill>
            <a:schemeClr val="accent5"/>
          </a:solidFill>
        </p:spPr>
        <p:txBody>
          <a:bodyPr wrap="square" rtlCol="0">
            <a:spAutoFit/>
          </a:bodyPr>
          <a:lstStyle/>
          <a:p>
            <a:r>
              <a:rPr lang="pt-BR" sz="1200" b="1" dirty="0">
                <a:solidFill>
                  <a:schemeClr val="bg1"/>
                </a:solidFill>
              </a:rPr>
              <a:t>Singularidade</a:t>
            </a:r>
            <a:br>
              <a:rPr lang="pt-BR" sz="1200" dirty="0">
                <a:solidFill>
                  <a:schemeClr val="bg1"/>
                </a:solidFill>
              </a:rPr>
            </a:br>
            <a:r>
              <a:rPr lang="pt-BR" sz="1200" dirty="0">
                <a:solidFill>
                  <a:schemeClr val="bg1"/>
                </a:solidFill>
              </a:rPr>
              <a:t>Só Jesus salva.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E26441C7-365A-427C-E3CE-C139100705DC}"/>
              </a:ext>
            </a:extLst>
          </p:cNvPr>
          <p:cNvSpPr txBox="1"/>
          <p:nvPr/>
        </p:nvSpPr>
        <p:spPr>
          <a:xfrm>
            <a:off x="5506021" y="4501032"/>
            <a:ext cx="291503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accent5"/>
                </a:solidFill>
              </a:rPr>
              <a:t>4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C1ABC0A5-EBF6-146C-9C6D-32F27B74CB00}"/>
              </a:ext>
            </a:extLst>
          </p:cNvPr>
          <p:cNvSpPr txBox="1"/>
          <p:nvPr/>
        </p:nvSpPr>
        <p:spPr>
          <a:xfrm>
            <a:off x="5865373" y="4408699"/>
            <a:ext cx="1702075" cy="830997"/>
          </a:xfrm>
          <a:prstGeom prst="rect">
            <a:avLst/>
          </a:prstGeom>
          <a:solidFill>
            <a:schemeClr val="accent5"/>
          </a:solidFill>
        </p:spPr>
        <p:txBody>
          <a:bodyPr wrap="square" rtlCol="0">
            <a:spAutoFit/>
          </a:bodyPr>
          <a:lstStyle/>
          <a:p>
            <a:r>
              <a:rPr lang="pt-BR" sz="1200" b="1" dirty="0">
                <a:solidFill>
                  <a:schemeClr val="bg1"/>
                </a:solidFill>
              </a:rPr>
              <a:t>Amor ao pecado</a:t>
            </a:r>
            <a:br>
              <a:rPr lang="pt-BR" sz="1200" dirty="0">
                <a:solidFill>
                  <a:schemeClr val="bg1"/>
                </a:solidFill>
              </a:rPr>
            </a:br>
            <a:r>
              <a:rPr lang="pt-BR" sz="1200" dirty="0">
                <a:solidFill>
                  <a:schemeClr val="bg1"/>
                </a:solidFill>
              </a:rPr>
              <a:t>Amar mais a si mesmo e suas vontades e paixões do que a Deus.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D9025798-AD49-451B-6982-F0B9A13E5E84}"/>
              </a:ext>
            </a:extLst>
          </p:cNvPr>
          <p:cNvSpPr txBox="1"/>
          <p:nvPr/>
        </p:nvSpPr>
        <p:spPr>
          <a:xfrm>
            <a:off x="1977235" y="5133335"/>
            <a:ext cx="291503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accent5"/>
                </a:solidFill>
              </a:rPr>
              <a:t>5</a:t>
            </a: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70EF0D5A-C377-083E-6B7B-B4E31A8C81A8}"/>
              </a:ext>
            </a:extLst>
          </p:cNvPr>
          <p:cNvSpPr txBox="1"/>
          <p:nvPr/>
        </p:nvSpPr>
        <p:spPr>
          <a:xfrm>
            <a:off x="192938" y="5005316"/>
            <a:ext cx="1702075" cy="461665"/>
          </a:xfrm>
          <a:prstGeom prst="rect">
            <a:avLst/>
          </a:prstGeom>
          <a:solidFill>
            <a:schemeClr val="accent5"/>
          </a:solidFill>
        </p:spPr>
        <p:txBody>
          <a:bodyPr wrap="square" rtlCol="0">
            <a:spAutoFit/>
          </a:bodyPr>
          <a:lstStyle/>
          <a:p>
            <a:r>
              <a:rPr lang="pt-BR" sz="1200" b="1" dirty="0">
                <a:solidFill>
                  <a:schemeClr val="bg1"/>
                </a:solidFill>
              </a:rPr>
              <a:t>Separação de Deus</a:t>
            </a:r>
            <a:br>
              <a:rPr lang="pt-BR" sz="1200" dirty="0">
                <a:solidFill>
                  <a:schemeClr val="bg1"/>
                </a:solidFill>
              </a:rPr>
            </a:br>
            <a:r>
              <a:rPr lang="pt-BR" sz="1200" dirty="0">
                <a:solidFill>
                  <a:schemeClr val="bg1"/>
                </a:solidFill>
              </a:rPr>
              <a:t>Esconde suas obras.</a:t>
            </a: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5AF97F62-744C-6BEC-66E5-B522EBE0DC94}"/>
              </a:ext>
            </a:extLst>
          </p:cNvPr>
          <p:cNvSpPr txBox="1"/>
          <p:nvPr/>
        </p:nvSpPr>
        <p:spPr>
          <a:xfrm>
            <a:off x="6575655" y="5971140"/>
            <a:ext cx="291503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accent5"/>
                </a:solidFill>
              </a:rPr>
              <a:t>6</a:t>
            </a: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DBAC4CC4-0A5D-3451-816B-7C4338A25502}"/>
              </a:ext>
            </a:extLst>
          </p:cNvPr>
          <p:cNvSpPr txBox="1"/>
          <p:nvPr/>
        </p:nvSpPr>
        <p:spPr>
          <a:xfrm>
            <a:off x="6926018" y="5878807"/>
            <a:ext cx="1702075" cy="646331"/>
          </a:xfrm>
          <a:prstGeom prst="rect">
            <a:avLst/>
          </a:prstGeom>
          <a:solidFill>
            <a:schemeClr val="accent5"/>
          </a:solidFill>
        </p:spPr>
        <p:txBody>
          <a:bodyPr wrap="square" rtlCol="0">
            <a:spAutoFit/>
          </a:bodyPr>
          <a:lstStyle/>
          <a:p>
            <a:r>
              <a:rPr lang="pt-BR" sz="1200" b="1" dirty="0">
                <a:solidFill>
                  <a:schemeClr val="bg1"/>
                </a:solidFill>
              </a:rPr>
              <a:t>Obras de justiça</a:t>
            </a:r>
            <a:br>
              <a:rPr lang="pt-BR" sz="1200" dirty="0">
                <a:solidFill>
                  <a:schemeClr val="bg1"/>
                </a:solidFill>
              </a:rPr>
            </a:br>
            <a:r>
              <a:rPr lang="pt-BR" sz="1200" dirty="0">
                <a:solidFill>
                  <a:schemeClr val="bg1"/>
                </a:solidFill>
              </a:rPr>
              <a:t>Prática da verdade pelo poder de Deus.</a:t>
            </a:r>
          </a:p>
        </p:txBody>
      </p:sp>
    </p:spTree>
    <p:extLst>
      <p:ext uri="{BB962C8B-B14F-4D97-AF65-F5344CB8AC3E}">
        <p14:creationId xmlns:p14="http://schemas.microsoft.com/office/powerpoint/2010/main" val="4679900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AA62EDC9-9ADF-DF90-C26D-F35F3649F2E9}"/>
              </a:ext>
            </a:extLst>
          </p:cNvPr>
          <p:cNvSpPr/>
          <p:nvPr/>
        </p:nvSpPr>
        <p:spPr>
          <a:xfrm>
            <a:off x="-86496" y="6598508"/>
            <a:ext cx="12381470" cy="2594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92ACCEF6-D7B4-9AF6-237E-E4BDFECC1DC4}"/>
              </a:ext>
            </a:extLst>
          </p:cNvPr>
          <p:cNvSpPr txBox="1"/>
          <p:nvPr/>
        </p:nvSpPr>
        <p:spPr>
          <a:xfrm>
            <a:off x="8995722" y="6598508"/>
            <a:ext cx="509098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50" dirty="0">
                <a:solidFill>
                  <a:schemeClr val="bg1"/>
                </a:solidFill>
              </a:rPr>
              <a:t>JUSTIFICADOS – EM CRISTO TEMOS PAZ COM DEUS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693710BE-865A-F598-8084-BA0542C4E86B}"/>
              </a:ext>
            </a:extLst>
          </p:cNvPr>
          <p:cNvSpPr txBox="1"/>
          <p:nvPr/>
        </p:nvSpPr>
        <p:spPr>
          <a:xfrm>
            <a:off x="10481757" y="352540"/>
            <a:ext cx="10594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chemeClr val="accent4"/>
                </a:solidFill>
              </a:rPr>
              <a:t>03/05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5A668A01-EAA8-5697-4842-8ABA94232EE8}"/>
              </a:ext>
            </a:extLst>
          </p:cNvPr>
          <p:cNvSpPr txBox="1"/>
          <p:nvPr/>
        </p:nvSpPr>
        <p:spPr>
          <a:xfrm>
            <a:off x="517793" y="1153990"/>
            <a:ext cx="56650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accent2"/>
                </a:solidFill>
              </a:rPr>
              <a:t>JUSTIFICAÇÃO POR MEIO DE CRISTO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E7D8296A-FCF7-D7B2-30FA-88FDA8A566C0}"/>
              </a:ext>
            </a:extLst>
          </p:cNvPr>
          <p:cNvSpPr txBox="1"/>
          <p:nvPr/>
        </p:nvSpPr>
        <p:spPr>
          <a:xfrm>
            <a:off x="517793" y="352540"/>
            <a:ext cx="88465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chemeClr val="accent1"/>
                </a:solidFill>
              </a:rPr>
              <a:t>A SINGULARIDADE DE JESUS CRISTO</a:t>
            </a: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8E9FC285-B5D5-3606-EBDE-090534431EE3}"/>
              </a:ext>
            </a:extLst>
          </p:cNvPr>
          <p:cNvSpPr txBox="1"/>
          <p:nvPr/>
        </p:nvSpPr>
        <p:spPr>
          <a:xfrm>
            <a:off x="3132473" y="2152133"/>
            <a:ext cx="5863249" cy="461665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>
                <a:solidFill>
                  <a:schemeClr val="bg1">
                    <a:lumMod val="50000"/>
                  </a:schemeClr>
                </a:solidFill>
              </a:rPr>
              <a:t>CONDENAÇÃO = SENTENÇA DE MORTE</a:t>
            </a:r>
          </a:p>
        </p:txBody>
      </p:sp>
    </p:spTree>
    <p:extLst>
      <p:ext uri="{BB962C8B-B14F-4D97-AF65-F5344CB8AC3E}">
        <p14:creationId xmlns:p14="http://schemas.microsoft.com/office/powerpoint/2010/main" val="55009057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AA62EDC9-9ADF-DF90-C26D-F35F3649F2E9}"/>
              </a:ext>
            </a:extLst>
          </p:cNvPr>
          <p:cNvSpPr/>
          <p:nvPr/>
        </p:nvSpPr>
        <p:spPr>
          <a:xfrm>
            <a:off x="-86496" y="6598508"/>
            <a:ext cx="12381470" cy="2594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92ACCEF6-D7B4-9AF6-237E-E4BDFECC1DC4}"/>
              </a:ext>
            </a:extLst>
          </p:cNvPr>
          <p:cNvSpPr txBox="1"/>
          <p:nvPr/>
        </p:nvSpPr>
        <p:spPr>
          <a:xfrm>
            <a:off x="8995722" y="6598508"/>
            <a:ext cx="509098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50" dirty="0">
                <a:solidFill>
                  <a:schemeClr val="bg1"/>
                </a:solidFill>
              </a:rPr>
              <a:t>JUSTIFICADOS – EM CRISTO TEMOS PAZ COM DEUS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693710BE-865A-F598-8084-BA0542C4E86B}"/>
              </a:ext>
            </a:extLst>
          </p:cNvPr>
          <p:cNvSpPr txBox="1"/>
          <p:nvPr/>
        </p:nvSpPr>
        <p:spPr>
          <a:xfrm>
            <a:off x="10481757" y="352540"/>
            <a:ext cx="10594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chemeClr val="accent4"/>
                </a:solidFill>
              </a:rPr>
              <a:t>03/05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5A668A01-EAA8-5697-4842-8ABA94232EE8}"/>
              </a:ext>
            </a:extLst>
          </p:cNvPr>
          <p:cNvSpPr txBox="1"/>
          <p:nvPr/>
        </p:nvSpPr>
        <p:spPr>
          <a:xfrm>
            <a:off x="517793" y="1153990"/>
            <a:ext cx="56650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accent2"/>
                </a:solidFill>
              </a:rPr>
              <a:t>JUSTIFICAÇÃO POR MEIO DE CRISTO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E7D8296A-FCF7-D7B2-30FA-88FDA8A566C0}"/>
              </a:ext>
            </a:extLst>
          </p:cNvPr>
          <p:cNvSpPr txBox="1"/>
          <p:nvPr/>
        </p:nvSpPr>
        <p:spPr>
          <a:xfrm>
            <a:off x="517793" y="352540"/>
            <a:ext cx="88465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chemeClr val="accent1"/>
                </a:solidFill>
              </a:rPr>
              <a:t>A SINGULARIDADE DE JESUS CRISTO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0456CB90-2675-8A41-C4FE-6E065A59053E}"/>
              </a:ext>
            </a:extLst>
          </p:cNvPr>
          <p:cNvSpPr txBox="1"/>
          <p:nvPr/>
        </p:nvSpPr>
        <p:spPr>
          <a:xfrm>
            <a:off x="3132473" y="2906223"/>
            <a:ext cx="5863249" cy="646331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3600" b="1" dirty="0"/>
              <a:t>JUSTIFICAÇÃO = PERDÃO</a:t>
            </a:r>
            <a:endParaRPr lang="pt-BR" sz="3600" b="1" dirty="0">
              <a:solidFill>
                <a:schemeClr val="accent1"/>
              </a:solidFill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23ED7ADB-7CF7-C45D-D020-BB221820B96F}"/>
              </a:ext>
            </a:extLst>
          </p:cNvPr>
          <p:cNvSpPr txBox="1"/>
          <p:nvPr/>
        </p:nvSpPr>
        <p:spPr>
          <a:xfrm>
            <a:off x="3132473" y="2152133"/>
            <a:ext cx="5863249" cy="461665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>
                <a:solidFill>
                  <a:schemeClr val="bg1">
                    <a:lumMod val="50000"/>
                  </a:schemeClr>
                </a:solidFill>
              </a:rPr>
              <a:t>CONDENAÇÃO = SENTENÇA DE MORTE</a:t>
            </a:r>
          </a:p>
        </p:txBody>
      </p:sp>
    </p:spTree>
    <p:extLst>
      <p:ext uri="{BB962C8B-B14F-4D97-AF65-F5344CB8AC3E}">
        <p14:creationId xmlns:p14="http://schemas.microsoft.com/office/powerpoint/2010/main" val="418350675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AA62EDC9-9ADF-DF90-C26D-F35F3649F2E9}"/>
              </a:ext>
            </a:extLst>
          </p:cNvPr>
          <p:cNvSpPr/>
          <p:nvPr/>
        </p:nvSpPr>
        <p:spPr>
          <a:xfrm>
            <a:off x="-86496" y="6598508"/>
            <a:ext cx="12381470" cy="2594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92ACCEF6-D7B4-9AF6-237E-E4BDFECC1DC4}"/>
              </a:ext>
            </a:extLst>
          </p:cNvPr>
          <p:cNvSpPr txBox="1"/>
          <p:nvPr/>
        </p:nvSpPr>
        <p:spPr>
          <a:xfrm>
            <a:off x="8995722" y="6598508"/>
            <a:ext cx="509098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50" dirty="0">
                <a:solidFill>
                  <a:schemeClr val="bg1"/>
                </a:solidFill>
              </a:rPr>
              <a:t>JUSTIFICADOS – EM CRISTO TEMOS PAZ COM DEUS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693710BE-865A-F598-8084-BA0542C4E86B}"/>
              </a:ext>
            </a:extLst>
          </p:cNvPr>
          <p:cNvSpPr txBox="1"/>
          <p:nvPr/>
        </p:nvSpPr>
        <p:spPr>
          <a:xfrm>
            <a:off x="10481757" y="352540"/>
            <a:ext cx="10594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chemeClr val="accent4"/>
                </a:solidFill>
              </a:rPr>
              <a:t>03/05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5A668A01-EAA8-5697-4842-8ABA94232EE8}"/>
              </a:ext>
            </a:extLst>
          </p:cNvPr>
          <p:cNvSpPr txBox="1"/>
          <p:nvPr/>
        </p:nvSpPr>
        <p:spPr>
          <a:xfrm>
            <a:off x="517793" y="1153990"/>
            <a:ext cx="56650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accent2"/>
                </a:solidFill>
              </a:rPr>
              <a:t>JUSTIFICAÇÃO POR MEIO DE CRISTO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E7D8296A-FCF7-D7B2-30FA-88FDA8A566C0}"/>
              </a:ext>
            </a:extLst>
          </p:cNvPr>
          <p:cNvSpPr txBox="1"/>
          <p:nvPr/>
        </p:nvSpPr>
        <p:spPr>
          <a:xfrm>
            <a:off x="517793" y="352540"/>
            <a:ext cx="88465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chemeClr val="accent1"/>
                </a:solidFill>
              </a:rPr>
              <a:t>A SINGULARIDADE DE JESUS CRISTO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5B05E1DC-7895-5E39-3121-FCE4C8A0BF57}"/>
              </a:ext>
            </a:extLst>
          </p:cNvPr>
          <p:cNvSpPr txBox="1"/>
          <p:nvPr/>
        </p:nvSpPr>
        <p:spPr>
          <a:xfrm>
            <a:off x="3132473" y="2906223"/>
            <a:ext cx="5863249" cy="646331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3600" b="1" dirty="0"/>
              <a:t>JUSTIFICAÇÃO = PERDÃO</a:t>
            </a:r>
            <a:endParaRPr lang="pt-BR" sz="3600" b="1" dirty="0">
              <a:solidFill>
                <a:schemeClr val="accent1"/>
              </a:solidFill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1032E45B-D9FD-8B6C-97FE-9D7E5048217F}"/>
              </a:ext>
            </a:extLst>
          </p:cNvPr>
          <p:cNvSpPr txBox="1"/>
          <p:nvPr/>
        </p:nvSpPr>
        <p:spPr>
          <a:xfrm>
            <a:off x="3132473" y="3752475"/>
            <a:ext cx="5863249" cy="1569660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/>
              <a:t>JUSTIFICAÇÃO PELA FÉ = CRER QUE JESUS, O FILHO DE DEUS PERDOA NOSSOS PECADOS E NOS DÁ SALVAÇÃO, CONFORME A PALAVRA DE DEUS</a:t>
            </a:r>
            <a:endParaRPr lang="pt-BR" sz="2400" b="1" dirty="0">
              <a:solidFill>
                <a:schemeClr val="accent1"/>
              </a:solidFill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024F75BF-BA6A-55F8-183B-9B2D77EE90F9}"/>
              </a:ext>
            </a:extLst>
          </p:cNvPr>
          <p:cNvSpPr txBox="1"/>
          <p:nvPr/>
        </p:nvSpPr>
        <p:spPr>
          <a:xfrm>
            <a:off x="3132473" y="2152133"/>
            <a:ext cx="5863249" cy="461665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>
                <a:solidFill>
                  <a:schemeClr val="bg1">
                    <a:lumMod val="50000"/>
                  </a:schemeClr>
                </a:solidFill>
              </a:rPr>
              <a:t>CONDENAÇÃO = SENTENÇA DE MORTE</a:t>
            </a:r>
          </a:p>
        </p:txBody>
      </p:sp>
    </p:spTree>
    <p:extLst>
      <p:ext uri="{BB962C8B-B14F-4D97-AF65-F5344CB8AC3E}">
        <p14:creationId xmlns:p14="http://schemas.microsoft.com/office/powerpoint/2010/main" val="18507758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AA62EDC9-9ADF-DF90-C26D-F35F3649F2E9}"/>
              </a:ext>
            </a:extLst>
          </p:cNvPr>
          <p:cNvSpPr/>
          <p:nvPr/>
        </p:nvSpPr>
        <p:spPr>
          <a:xfrm>
            <a:off x="-86496" y="6598508"/>
            <a:ext cx="12381470" cy="2594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92ACCEF6-D7B4-9AF6-237E-E4BDFECC1DC4}"/>
              </a:ext>
            </a:extLst>
          </p:cNvPr>
          <p:cNvSpPr txBox="1"/>
          <p:nvPr/>
        </p:nvSpPr>
        <p:spPr>
          <a:xfrm>
            <a:off x="8995722" y="6598508"/>
            <a:ext cx="509098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50" dirty="0">
                <a:solidFill>
                  <a:schemeClr val="bg1"/>
                </a:solidFill>
              </a:rPr>
              <a:t>JUSTIFICADOS – EM CRISTO TEMOS PAZ COM DEUS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693710BE-865A-F598-8084-BA0542C4E86B}"/>
              </a:ext>
            </a:extLst>
          </p:cNvPr>
          <p:cNvSpPr txBox="1"/>
          <p:nvPr/>
        </p:nvSpPr>
        <p:spPr>
          <a:xfrm>
            <a:off x="10481757" y="352540"/>
            <a:ext cx="10594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chemeClr val="accent4"/>
                </a:solidFill>
              </a:rPr>
              <a:t>03/05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5A668A01-EAA8-5697-4842-8ABA94232EE8}"/>
              </a:ext>
            </a:extLst>
          </p:cNvPr>
          <p:cNvSpPr txBox="1"/>
          <p:nvPr/>
        </p:nvSpPr>
        <p:spPr>
          <a:xfrm>
            <a:off x="517793" y="1153990"/>
            <a:ext cx="56650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accent2"/>
                </a:solidFill>
              </a:rPr>
              <a:t>JUSTIFICAÇÃO POR MEIO DE CRISTO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E7D8296A-FCF7-D7B2-30FA-88FDA8A566C0}"/>
              </a:ext>
            </a:extLst>
          </p:cNvPr>
          <p:cNvSpPr txBox="1"/>
          <p:nvPr/>
        </p:nvSpPr>
        <p:spPr>
          <a:xfrm>
            <a:off x="517793" y="352540"/>
            <a:ext cx="88465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chemeClr val="accent1"/>
                </a:solidFill>
              </a:rPr>
              <a:t>A SINGULARIDADE DE JESUS CRISTO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2A2030AC-509E-1009-0B7F-690D0EE4E091}"/>
              </a:ext>
            </a:extLst>
          </p:cNvPr>
          <p:cNvSpPr txBox="1"/>
          <p:nvPr/>
        </p:nvSpPr>
        <p:spPr>
          <a:xfrm>
            <a:off x="517793" y="2690335"/>
            <a:ext cx="508700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Cristo obediência para justiça </a:t>
            </a:r>
            <a:r>
              <a:rPr lang="pt-BR" dirty="0">
                <a:solidFill>
                  <a:schemeClr val="accent1"/>
                </a:solidFill>
              </a:rPr>
              <a:t>(</a:t>
            </a:r>
            <a:r>
              <a:rPr lang="pt-BR" dirty="0" err="1">
                <a:solidFill>
                  <a:schemeClr val="accent1"/>
                </a:solidFill>
              </a:rPr>
              <a:t>Rm</a:t>
            </a:r>
            <a:r>
              <a:rPr lang="pt-BR" dirty="0">
                <a:solidFill>
                  <a:schemeClr val="accent1"/>
                </a:solidFill>
              </a:rPr>
              <a:t> 5.19)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Cristo é nosso substituto </a:t>
            </a:r>
            <a:r>
              <a:rPr lang="pt-BR" dirty="0">
                <a:solidFill>
                  <a:schemeClr val="accent1"/>
                </a:solidFill>
              </a:rPr>
              <a:t>(</a:t>
            </a:r>
            <a:r>
              <a:rPr lang="pt-BR" dirty="0" err="1">
                <a:solidFill>
                  <a:schemeClr val="accent1"/>
                </a:solidFill>
              </a:rPr>
              <a:t>Jo</a:t>
            </a:r>
            <a:r>
              <a:rPr lang="pt-BR" dirty="0">
                <a:solidFill>
                  <a:schemeClr val="accent1"/>
                </a:solidFill>
              </a:rPr>
              <a:t> 1.29)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Cristo pagou o preço do nosso pecado </a:t>
            </a:r>
            <a:r>
              <a:rPr lang="pt-BR" dirty="0">
                <a:solidFill>
                  <a:schemeClr val="accent1"/>
                </a:solidFill>
              </a:rPr>
              <a:t>(</a:t>
            </a:r>
            <a:r>
              <a:rPr lang="pt-BR" dirty="0" err="1">
                <a:solidFill>
                  <a:schemeClr val="accent1"/>
                </a:solidFill>
              </a:rPr>
              <a:t>Rm</a:t>
            </a:r>
            <a:r>
              <a:rPr lang="pt-BR" dirty="0">
                <a:solidFill>
                  <a:schemeClr val="accent1"/>
                </a:solidFill>
              </a:rPr>
              <a:t> 5.6-8)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Cristo é quem nos justifica </a:t>
            </a:r>
            <a:r>
              <a:rPr lang="pt-BR" dirty="0">
                <a:solidFill>
                  <a:schemeClr val="accent1"/>
                </a:solidFill>
              </a:rPr>
              <a:t>(</a:t>
            </a:r>
            <a:r>
              <a:rPr lang="pt-BR" dirty="0" err="1">
                <a:solidFill>
                  <a:schemeClr val="accent1"/>
                </a:solidFill>
              </a:rPr>
              <a:t>Rm</a:t>
            </a:r>
            <a:r>
              <a:rPr lang="pt-BR" dirty="0">
                <a:solidFill>
                  <a:schemeClr val="accent1"/>
                </a:solidFill>
              </a:rPr>
              <a:t> 5.1)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Cristo é quem nos perdoa os pecados</a:t>
            </a:r>
            <a:r>
              <a:rPr lang="pt-BR" dirty="0">
                <a:solidFill>
                  <a:schemeClr val="accent1"/>
                </a:solidFill>
              </a:rPr>
              <a:t> (1Jo 1.8-9)</a:t>
            </a:r>
          </a:p>
        </p:txBody>
      </p:sp>
      <p:pic>
        <p:nvPicPr>
          <p:cNvPr id="21506" name="Picture 2" descr="9,500+ Jesus Sacrifice Stock Photos, Pictures &amp; Royalty-Free Images - iStock">
            <a:extLst>
              <a:ext uri="{FF2B5EF4-FFF2-40B4-BE49-F238E27FC236}">
                <a16:creationId xmlns:a16="http://schemas.microsoft.com/office/drawing/2014/main" id="{7BBE2D24-647A-0D34-4DDC-FCF21D3FC4A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80" r="7949"/>
          <a:stretch/>
        </p:blipFill>
        <p:spPr bwMode="auto">
          <a:xfrm>
            <a:off x="6845890" y="1104165"/>
            <a:ext cx="3813667" cy="4649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940411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AA62EDC9-9ADF-DF90-C26D-F35F3649F2E9}"/>
              </a:ext>
            </a:extLst>
          </p:cNvPr>
          <p:cNvSpPr/>
          <p:nvPr/>
        </p:nvSpPr>
        <p:spPr>
          <a:xfrm>
            <a:off x="-86496" y="6598508"/>
            <a:ext cx="12381470" cy="2594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92ACCEF6-D7B4-9AF6-237E-E4BDFECC1DC4}"/>
              </a:ext>
            </a:extLst>
          </p:cNvPr>
          <p:cNvSpPr txBox="1"/>
          <p:nvPr/>
        </p:nvSpPr>
        <p:spPr>
          <a:xfrm>
            <a:off x="8995722" y="6598508"/>
            <a:ext cx="509098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50" dirty="0">
                <a:solidFill>
                  <a:schemeClr val="bg1"/>
                </a:solidFill>
              </a:rPr>
              <a:t>JUSTIFICADOS – EM CRISTO TEMOS PAZ COM DEUS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693710BE-865A-F598-8084-BA0542C4E86B}"/>
              </a:ext>
            </a:extLst>
          </p:cNvPr>
          <p:cNvSpPr txBox="1"/>
          <p:nvPr/>
        </p:nvSpPr>
        <p:spPr>
          <a:xfrm>
            <a:off x="10481757" y="352540"/>
            <a:ext cx="10594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chemeClr val="accent4"/>
                </a:solidFill>
              </a:rPr>
              <a:t>03/05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5A668A01-EAA8-5697-4842-8ABA94232EE8}"/>
              </a:ext>
            </a:extLst>
          </p:cNvPr>
          <p:cNvSpPr txBox="1"/>
          <p:nvPr/>
        </p:nvSpPr>
        <p:spPr>
          <a:xfrm>
            <a:off x="517793" y="1153990"/>
            <a:ext cx="56650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accent2"/>
                </a:solidFill>
              </a:rPr>
              <a:t>JUSTIFICAÇÃO POR MEIO DE CRISTO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E7D8296A-FCF7-D7B2-30FA-88FDA8A566C0}"/>
              </a:ext>
            </a:extLst>
          </p:cNvPr>
          <p:cNvSpPr txBox="1"/>
          <p:nvPr/>
        </p:nvSpPr>
        <p:spPr>
          <a:xfrm>
            <a:off x="517793" y="352540"/>
            <a:ext cx="88465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chemeClr val="accent1"/>
                </a:solidFill>
              </a:rPr>
              <a:t>A SINGULARIDADE DE JESUS CRISTO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2A2030AC-509E-1009-0B7F-690D0EE4E091}"/>
              </a:ext>
            </a:extLst>
          </p:cNvPr>
          <p:cNvSpPr txBox="1"/>
          <p:nvPr/>
        </p:nvSpPr>
        <p:spPr>
          <a:xfrm>
            <a:off x="517793" y="2690335"/>
            <a:ext cx="508700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Cristo obediência para justiça </a:t>
            </a:r>
            <a:r>
              <a:rPr lang="pt-BR" dirty="0">
                <a:solidFill>
                  <a:schemeClr val="accent1"/>
                </a:solidFill>
              </a:rPr>
              <a:t>(</a:t>
            </a:r>
            <a:r>
              <a:rPr lang="pt-BR" dirty="0" err="1">
                <a:solidFill>
                  <a:schemeClr val="accent1"/>
                </a:solidFill>
              </a:rPr>
              <a:t>Rm</a:t>
            </a:r>
            <a:r>
              <a:rPr lang="pt-BR" dirty="0">
                <a:solidFill>
                  <a:schemeClr val="accent1"/>
                </a:solidFill>
              </a:rPr>
              <a:t> 5.19)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Cristo é nosso substituto </a:t>
            </a:r>
            <a:r>
              <a:rPr lang="pt-BR" dirty="0">
                <a:solidFill>
                  <a:schemeClr val="accent1"/>
                </a:solidFill>
              </a:rPr>
              <a:t>(</a:t>
            </a:r>
            <a:r>
              <a:rPr lang="pt-BR" dirty="0" err="1">
                <a:solidFill>
                  <a:schemeClr val="accent1"/>
                </a:solidFill>
              </a:rPr>
              <a:t>Jo</a:t>
            </a:r>
            <a:r>
              <a:rPr lang="pt-BR" dirty="0">
                <a:solidFill>
                  <a:schemeClr val="accent1"/>
                </a:solidFill>
              </a:rPr>
              <a:t> 1.29)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Cristo pagou o preço do nosso pecado </a:t>
            </a:r>
            <a:r>
              <a:rPr lang="pt-BR" dirty="0">
                <a:solidFill>
                  <a:schemeClr val="accent1"/>
                </a:solidFill>
              </a:rPr>
              <a:t>(</a:t>
            </a:r>
            <a:r>
              <a:rPr lang="pt-BR" dirty="0" err="1">
                <a:solidFill>
                  <a:schemeClr val="accent1"/>
                </a:solidFill>
              </a:rPr>
              <a:t>Rm</a:t>
            </a:r>
            <a:r>
              <a:rPr lang="pt-BR" dirty="0">
                <a:solidFill>
                  <a:schemeClr val="accent1"/>
                </a:solidFill>
              </a:rPr>
              <a:t> 5.6-8)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Cristo é quem nos justifica </a:t>
            </a:r>
            <a:r>
              <a:rPr lang="pt-BR" dirty="0">
                <a:solidFill>
                  <a:schemeClr val="accent1"/>
                </a:solidFill>
              </a:rPr>
              <a:t>(</a:t>
            </a:r>
            <a:r>
              <a:rPr lang="pt-BR" dirty="0" err="1">
                <a:solidFill>
                  <a:schemeClr val="accent1"/>
                </a:solidFill>
              </a:rPr>
              <a:t>Rm</a:t>
            </a:r>
            <a:r>
              <a:rPr lang="pt-BR" dirty="0">
                <a:solidFill>
                  <a:schemeClr val="accent1"/>
                </a:solidFill>
              </a:rPr>
              <a:t> 5.1)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Cristo é quem nos perdoa os pecados</a:t>
            </a:r>
            <a:r>
              <a:rPr lang="pt-BR" dirty="0">
                <a:solidFill>
                  <a:schemeClr val="accent1"/>
                </a:solidFill>
              </a:rPr>
              <a:t> (1Jo 1.8-9)</a:t>
            </a:r>
          </a:p>
        </p:txBody>
      </p:sp>
      <p:pic>
        <p:nvPicPr>
          <p:cNvPr id="21506" name="Picture 2" descr="9,500+ Jesus Sacrifice Stock Photos, Pictures &amp; Royalty-Free Images - iStock">
            <a:extLst>
              <a:ext uri="{FF2B5EF4-FFF2-40B4-BE49-F238E27FC236}">
                <a16:creationId xmlns:a16="http://schemas.microsoft.com/office/drawing/2014/main" id="{7BBE2D24-647A-0D34-4DDC-FCF21D3FC4A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80" r="7949"/>
          <a:stretch/>
        </p:blipFill>
        <p:spPr bwMode="auto">
          <a:xfrm>
            <a:off x="6845890" y="1104165"/>
            <a:ext cx="3813667" cy="4649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307EA001-9738-6279-48EB-751A43B5A3B0}"/>
              </a:ext>
            </a:extLst>
          </p:cNvPr>
          <p:cNvSpPr txBox="1"/>
          <p:nvPr/>
        </p:nvSpPr>
        <p:spPr>
          <a:xfrm>
            <a:off x="517793" y="4519894"/>
            <a:ext cx="5087007" cy="984885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pt-BR" sz="2000" dirty="0"/>
              <a:t>¹ Agora, pois</a:t>
            </a:r>
            <a:r>
              <a:rPr lang="pt-BR" sz="2000" b="1" dirty="0"/>
              <a:t>, já nenhuma condenação </a:t>
            </a:r>
            <a:r>
              <a:rPr lang="pt-BR" sz="2000" dirty="0"/>
              <a:t>há para os que </a:t>
            </a:r>
            <a:r>
              <a:rPr lang="pt-BR" sz="2000" b="1" dirty="0">
                <a:solidFill>
                  <a:schemeClr val="accent1"/>
                </a:solidFill>
              </a:rPr>
              <a:t>estão em Cristo Jesus</a:t>
            </a:r>
            <a:r>
              <a:rPr lang="pt-BR" sz="2000" dirty="0"/>
              <a:t>.  </a:t>
            </a:r>
          </a:p>
          <a:p>
            <a:r>
              <a:rPr lang="pt-BR" dirty="0">
                <a:solidFill>
                  <a:schemeClr val="accent1"/>
                </a:solidFill>
              </a:rPr>
              <a:t>Romanos 8:1</a:t>
            </a:r>
          </a:p>
        </p:txBody>
      </p:sp>
    </p:spTree>
    <p:extLst>
      <p:ext uri="{BB962C8B-B14F-4D97-AF65-F5344CB8AC3E}">
        <p14:creationId xmlns:p14="http://schemas.microsoft.com/office/powerpoint/2010/main" val="259018368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Artwork from the Life of Jesus Christ Exhibit | Church History Museum">
            <a:extLst>
              <a:ext uri="{FF2B5EF4-FFF2-40B4-BE49-F238E27FC236}">
                <a16:creationId xmlns:a16="http://schemas.microsoft.com/office/drawing/2014/main" id="{B7FE4693-BB85-522F-3A59-DA55ECFE0F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1999" cy="851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873089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AA62EDC9-9ADF-DF90-C26D-F35F3649F2E9}"/>
              </a:ext>
            </a:extLst>
          </p:cNvPr>
          <p:cNvSpPr/>
          <p:nvPr/>
        </p:nvSpPr>
        <p:spPr>
          <a:xfrm>
            <a:off x="-86496" y="6598508"/>
            <a:ext cx="12381470" cy="2594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92ACCEF6-D7B4-9AF6-237E-E4BDFECC1DC4}"/>
              </a:ext>
            </a:extLst>
          </p:cNvPr>
          <p:cNvSpPr txBox="1"/>
          <p:nvPr/>
        </p:nvSpPr>
        <p:spPr>
          <a:xfrm>
            <a:off x="8995722" y="6598508"/>
            <a:ext cx="509098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50" dirty="0">
                <a:solidFill>
                  <a:schemeClr val="bg1"/>
                </a:solidFill>
              </a:rPr>
              <a:t>JUSTIFICADOS – EM CRISTO TEMOS PAZ COM DEUS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693710BE-865A-F598-8084-BA0542C4E86B}"/>
              </a:ext>
            </a:extLst>
          </p:cNvPr>
          <p:cNvSpPr txBox="1"/>
          <p:nvPr/>
        </p:nvSpPr>
        <p:spPr>
          <a:xfrm>
            <a:off x="10481757" y="352540"/>
            <a:ext cx="10594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chemeClr val="accent4"/>
                </a:solidFill>
              </a:rPr>
              <a:t>03/05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5A668A01-EAA8-5697-4842-8ABA94232EE8}"/>
              </a:ext>
            </a:extLst>
          </p:cNvPr>
          <p:cNvSpPr txBox="1"/>
          <p:nvPr/>
        </p:nvSpPr>
        <p:spPr>
          <a:xfrm>
            <a:off x="517793" y="1153990"/>
            <a:ext cx="56650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accent2"/>
                </a:solidFill>
              </a:rPr>
              <a:t>SUA NATUREZA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E7D8296A-FCF7-D7B2-30FA-88FDA8A566C0}"/>
              </a:ext>
            </a:extLst>
          </p:cNvPr>
          <p:cNvSpPr txBox="1"/>
          <p:nvPr/>
        </p:nvSpPr>
        <p:spPr>
          <a:xfrm>
            <a:off x="517793" y="352540"/>
            <a:ext cx="88465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chemeClr val="accent1"/>
                </a:solidFill>
              </a:rPr>
              <a:t>JUSTIÇA NOSSA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164D3E1A-5D63-C86B-190B-0CFD92C9042D}"/>
              </a:ext>
            </a:extLst>
          </p:cNvPr>
          <p:cNvSpPr txBox="1"/>
          <p:nvPr/>
        </p:nvSpPr>
        <p:spPr>
          <a:xfrm>
            <a:off x="517793" y="2190333"/>
            <a:ext cx="4225159" cy="27699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dirty="0"/>
              <a:t>²⁰ Enquanto ponderava nestas coisas, eis que lhe apareceu, em sonho, um anjo do Senhor, dizendo: José, filho de Davi, não temas receber Maria, tua mulher, </a:t>
            </a:r>
          </a:p>
          <a:p>
            <a:r>
              <a:rPr lang="pt-BR" sz="1600" dirty="0"/>
              <a:t>	porque o que nela foi gerado é do 	Espírito Santo.</a:t>
            </a:r>
          </a:p>
          <a:p>
            <a:r>
              <a:rPr lang="pt-BR" sz="1600" dirty="0"/>
              <a:t>²¹ Ela dará à luz um filho e lhe porás o nome de Jesus, </a:t>
            </a:r>
          </a:p>
          <a:p>
            <a:r>
              <a:rPr lang="pt-BR" sz="1600" dirty="0"/>
              <a:t>	porque ele salvará o seu povo dos 	pecados deles.  </a:t>
            </a:r>
          </a:p>
          <a:p>
            <a:r>
              <a:rPr lang="pt-BR" sz="1400" dirty="0">
                <a:solidFill>
                  <a:schemeClr val="accent1"/>
                </a:solidFill>
              </a:rPr>
              <a:t>Mateus 1:20,21</a:t>
            </a:r>
            <a:endParaRPr lang="pt-BR" sz="1200" dirty="0">
              <a:solidFill>
                <a:schemeClr val="accent1"/>
              </a:solidFill>
            </a:endParaRPr>
          </a:p>
        </p:txBody>
      </p:sp>
      <p:pic>
        <p:nvPicPr>
          <p:cNvPr id="2" name="Picture 2" descr="Vetor de Jesus Christ Illustration: Beautiful Portrait of Jesus Christ do  Stock | Adobe Stock">
            <a:extLst>
              <a:ext uri="{FF2B5EF4-FFF2-40B4-BE49-F238E27FC236}">
                <a16:creationId xmlns:a16="http://schemas.microsoft.com/office/drawing/2014/main" id="{493454E2-9742-E3CD-2EC8-C8EFBE2297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4462" y="1153990"/>
            <a:ext cx="3906675" cy="4684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908954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AA62EDC9-9ADF-DF90-C26D-F35F3649F2E9}"/>
              </a:ext>
            </a:extLst>
          </p:cNvPr>
          <p:cNvSpPr/>
          <p:nvPr/>
        </p:nvSpPr>
        <p:spPr>
          <a:xfrm>
            <a:off x="-86496" y="6598508"/>
            <a:ext cx="12381470" cy="2594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92ACCEF6-D7B4-9AF6-237E-E4BDFECC1DC4}"/>
              </a:ext>
            </a:extLst>
          </p:cNvPr>
          <p:cNvSpPr txBox="1"/>
          <p:nvPr/>
        </p:nvSpPr>
        <p:spPr>
          <a:xfrm>
            <a:off x="8995722" y="6598508"/>
            <a:ext cx="509098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50" dirty="0">
                <a:solidFill>
                  <a:schemeClr val="bg1"/>
                </a:solidFill>
              </a:rPr>
              <a:t>JUSTIFICADOS – EM CRISTO TEMOS PAZ COM DEUS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693710BE-865A-F598-8084-BA0542C4E86B}"/>
              </a:ext>
            </a:extLst>
          </p:cNvPr>
          <p:cNvSpPr txBox="1"/>
          <p:nvPr/>
        </p:nvSpPr>
        <p:spPr>
          <a:xfrm>
            <a:off x="10481757" y="352540"/>
            <a:ext cx="10594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chemeClr val="accent4"/>
                </a:solidFill>
              </a:rPr>
              <a:t>03/05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5A668A01-EAA8-5697-4842-8ABA94232EE8}"/>
              </a:ext>
            </a:extLst>
          </p:cNvPr>
          <p:cNvSpPr txBox="1"/>
          <p:nvPr/>
        </p:nvSpPr>
        <p:spPr>
          <a:xfrm>
            <a:off x="517793" y="1153990"/>
            <a:ext cx="56650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accent2"/>
                </a:solidFill>
              </a:rPr>
              <a:t>SUA NATUREZA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E7D8296A-FCF7-D7B2-30FA-88FDA8A566C0}"/>
              </a:ext>
            </a:extLst>
          </p:cNvPr>
          <p:cNvSpPr txBox="1"/>
          <p:nvPr/>
        </p:nvSpPr>
        <p:spPr>
          <a:xfrm>
            <a:off x="517793" y="352540"/>
            <a:ext cx="88465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chemeClr val="accent1"/>
                </a:solidFill>
              </a:rPr>
              <a:t>JUSTIÇA NOSSA</a:t>
            </a:r>
          </a:p>
        </p:txBody>
      </p:sp>
      <p:pic>
        <p:nvPicPr>
          <p:cNvPr id="2" name="Picture 2" descr="Vetor de Jesus Christ Illustration: Beautiful Portrait of Jesus Christ do  Stock | Adobe Stock">
            <a:extLst>
              <a:ext uri="{FF2B5EF4-FFF2-40B4-BE49-F238E27FC236}">
                <a16:creationId xmlns:a16="http://schemas.microsoft.com/office/drawing/2014/main" id="{F733C667-784D-4067-C3B9-54CCC14E9E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4462" y="1153990"/>
            <a:ext cx="3906675" cy="4684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Conector de Seta Reta 6">
            <a:extLst>
              <a:ext uri="{FF2B5EF4-FFF2-40B4-BE49-F238E27FC236}">
                <a16:creationId xmlns:a16="http://schemas.microsoft.com/office/drawing/2014/main" id="{62380514-DF14-1AA7-0838-3F78F1F8D6FF}"/>
              </a:ext>
            </a:extLst>
          </p:cNvPr>
          <p:cNvCxnSpPr>
            <a:cxnSpLocks/>
          </p:cNvCxnSpPr>
          <p:nvPr/>
        </p:nvCxnSpPr>
        <p:spPr>
          <a:xfrm flipV="1">
            <a:off x="4153665" y="2692400"/>
            <a:ext cx="900935" cy="49191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aixaDeTexto 8">
            <a:extLst>
              <a:ext uri="{FF2B5EF4-FFF2-40B4-BE49-F238E27FC236}">
                <a16:creationId xmlns:a16="http://schemas.microsoft.com/office/drawing/2014/main" id="{03501953-0EBA-F45A-6CD3-140CC77FBD0A}"/>
              </a:ext>
            </a:extLst>
          </p:cNvPr>
          <p:cNvSpPr txBox="1"/>
          <p:nvPr/>
        </p:nvSpPr>
        <p:spPr>
          <a:xfrm>
            <a:off x="517793" y="2190333"/>
            <a:ext cx="4225159" cy="27699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dirty="0"/>
              <a:t>²⁰ Enquanto ponderava </a:t>
            </a:r>
            <a:r>
              <a:rPr lang="pt-BR" sz="1600" b="1" dirty="0"/>
              <a:t>nestas coisas</a:t>
            </a:r>
            <a:r>
              <a:rPr lang="pt-BR" sz="1600" dirty="0"/>
              <a:t>, eis que lhe apareceu, em sonho, um anjo do Senhor, dizendo: José, filho de Davi, não temas receber Maria, tua mulher, </a:t>
            </a:r>
          </a:p>
          <a:p>
            <a:r>
              <a:rPr lang="pt-BR" sz="1600" dirty="0"/>
              <a:t>	</a:t>
            </a:r>
            <a:r>
              <a:rPr lang="pt-BR" sz="1600" b="1" dirty="0">
                <a:solidFill>
                  <a:schemeClr val="accent1"/>
                </a:solidFill>
              </a:rPr>
              <a:t>porque o que nela foi gerado é do 	Espírito Santo</a:t>
            </a:r>
            <a:r>
              <a:rPr lang="pt-BR" sz="1600" dirty="0"/>
              <a:t>.</a:t>
            </a:r>
          </a:p>
          <a:p>
            <a:r>
              <a:rPr lang="pt-BR" sz="1600" dirty="0"/>
              <a:t>²¹ Ela </a:t>
            </a:r>
            <a:r>
              <a:rPr lang="pt-BR" sz="1600" b="1" dirty="0"/>
              <a:t>dará à luz um filho </a:t>
            </a:r>
            <a:r>
              <a:rPr lang="pt-BR" sz="1600" dirty="0"/>
              <a:t>e lhe porás o nome de </a:t>
            </a:r>
            <a:r>
              <a:rPr lang="pt-BR" sz="1600" b="1" dirty="0"/>
              <a:t>Jesus [Josué – O Senhor salva]</a:t>
            </a:r>
            <a:r>
              <a:rPr lang="pt-BR" sz="1600" dirty="0"/>
              <a:t>, </a:t>
            </a:r>
          </a:p>
          <a:p>
            <a:r>
              <a:rPr lang="pt-BR" sz="1600" dirty="0"/>
              <a:t>	</a:t>
            </a:r>
            <a:r>
              <a:rPr lang="pt-BR" sz="1600" b="1" dirty="0">
                <a:solidFill>
                  <a:schemeClr val="accent1"/>
                </a:solidFill>
              </a:rPr>
              <a:t>porque ele salvará o seu povo dos 	pecados deles.  </a:t>
            </a:r>
          </a:p>
          <a:p>
            <a:r>
              <a:rPr lang="pt-BR" sz="1400" dirty="0">
                <a:solidFill>
                  <a:schemeClr val="accent1"/>
                </a:solidFill>
              </a:rPr>
              <a:t>Mateus 1:20,21</a:t>
            </a:r>
            <a:endParaRPr lang="pt-BR" sz="1200" dirty="0">
              <a:solidFill>
                <a:schemeClr val="accent1"/>
              </a:solidFill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09C524BA-81FF-FCDB-0BFC-184185581DCA}"/>
              </a:ext>
            </a:extLst>
          </p:cNvPr>
          <p:cNvSpPr txBox="1"/>
          <p:nvPr/>
        </p:nvSpPr>
        <p:spPr>
          <a:xfrm>
            <a:off x="5168900" y="2353584"/>
            <a:ext cx="15486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b="1" dirty="0"/>
              <a:t>Natureza divina </a:t>
            </a:r>
            <a:br>
              <a:rPr lang="pt-BR" sz="1600" b="1" dirty="0"/>
            </a:br>
            <a:r>
              <a:rPr lang="pt-BR" sz="1600" dirty="0"/>
              <a:t>cf. </a:t>
            </a:r>
            <a:r>
              <a:rPr lang="pt-BR" sz="1600" dirty="0" err="1"/>
              <a:t>Jo</a:t>
            </a:r>
            <a:r>
              <a:rPr lang="pt-BR" sz="1600" dirty="0"/>
              <a:t> 1.1</a:t>
            </a:r>
          </a:p>
        </p:txBody>
      </p:sp>
      <p:cxnSp>
        <p:nvCxnSpPr>
          <p:cNvPr id="14" name="Conector de Seta Reta 13">
            <a:extLst>
              <a:ext uri="{FF2B5EF4-FFF2-40B4-BE49-F238E27FC236}">
                <a16:creationId xmlns:a16="http://schemas.microsoft.com/office/drawing/2014/main" id="{424CA653-5F1C-1C5C-87C1-AA1C99D6A682}"/>
              </a:ext>
            </a:extLst>
          </p:cNvPr>
          <p:cNvCxnSpPr>
            <a:cxnSpLocks/>
          </p:cNvCxnSpPr>
          <p:nvPr/>
        </p:nvCxnSpPr>
        <p:spPr>
          <a:xfrm flipV="1">
            <a:off x="2590800" y="3399589"/>
            <a:ext cx="2463800" cy="36903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B6749301-512E-87C4-0B32-7E76D3FF56A1}"/>
              </a:ext>
            </a:extLst>
          </p:cNvPr>
          <p:cNvSpPr txBox="1"/>
          <p:nvPr/>
        </p:nvSpPr>
        <p:spPr>
          <a:xfrm>
            <a:off x="5168900" y="3060773"/>
            <a:ext cx="1143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b="1" dirty="0"/>
              <a:t>Natureza humana</a:t>
            </a:r>
          </a:p>
        </p:txBody>
      </p:sp>
      <p:cxnSp>
        <p:nvCxnSpPr>
          <p:cNvPr id="18" name="Conector de Seta Reta 17">
            <a:extLst>
              <a:ext uri="{FF2B5EF4-FFF2-40B4-BE49-F238E27FC236}">
                <a16:creationId xmlns:a16="http://schemas.microsoft.com/office/drawing/2014/main" id="{D45E1F24-7D7E-3639-FACD-6848067519FC}"/>
              </a:ext>
            </a:extLst>
          </p:cNvPr>
          <p:cNvCxnSpPr>
            <a:cxnSpLocks/>
            <a:endCxn id="19" idx="1"/>
          </p:cNvCxnSpPr>
          <p:nvPr/>
        </p:nvCxnSpPr>
        <p:spPr>
          <a:xfrm flipV="1">
            <a:off x="3009900" y="4020172"/>
            <a:ext cx="2194813" cy="22525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49224E26-01F4-C132-61AD-71959FAA38CD}"/>
              </a:ext>
            </a:extLst>
          </p:cNvPr>
          <p:cNvSpPr txBox="1"/>
          <p:nvPr/>
        </p:nvSpPr>
        <p:spPr>
          <a:xfrm>
            <a:off x="5204713" y="3727784"/>
            <a:ext cx="15486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b="1" dirty="0"/>
              <a:t>Missão e singularidade</a:t>
            </a:r>
          </a:p>
        </p:txBody>
      </p:sp>
      <p:cxnSp>
        <p:nvCxnSpPr>
          <p:cNvPr id="22" name="Conector de Seta Reta 21">
            <a:extLst>
              <a:ext uri="{FF2B5EF4-FFF2-40B4-BE49-F238E27FC236}">
                <a16:creationId xmlns:a16="http://schemas.microsoft.com/office/drawing/2014/main" id="{6FC5F0A2-CB63-09F0-1336-4B4AEB28DE66}"/>
              </a:ext>
            </a:extLst>
          </p:cNvPr>
          <p:cNvCxnSpPr>
            <a:cxnSpLocks/>
            <a:endCxn id="23" idx="1"/>
          </p:cNvCxnSpPr>
          <p:nvPr/>
        </p:nvCxnSpPr>
        <p:spPr>
          <a:xfrm>
            <a:off x="3517900" y="4457700"/>
            <a:ext cx="1756164" cy="93079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468B46F4-7BB0-D454-77FB-05B6386854EB}"/>
              </a:ext>
            </a:extLst>
          </p:cNvPr>
          <p:cNvSpPr txBox="1"/>
          <p:nvPr/>
        </p:nvSpPr>
        <p:spPr>
          <a:xfrm>
            <a:off x="5274064" y="4972997"/>
            <a:ext cx="16855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b="1" dirty="0"/>
              <a:t>Identificação com a família humana </a:t>
            </a:r>
            <a:r>
              <a:rPr lang="pt-BR" sz="1600" dirty="0"/>
              <a:t>cf. </a:t>
            </a:r>
            <a:r>
              <a:rPr lang="pt-BR" sz="1600" dirty="0" err="1"/>
              <a:t>Jo</a:t>
            </a:r>
            <a:r>
              <a:rPr lang="pt-BR" sz="1600" dirty="0"/>
              <a:t> 1.14</a:t>
            </a:r>
          </a:p>
        </p:txBody>
      </p:sp>
      <p:cxnSp>
        <p:nvCxnSpPr>
          <p:cNvPr id="3" name="Conector de Seta Reta 2">
            <a:extLst>
              <a:ext uri="{FF2B5EF4-FFF2-40B4-BE49-F238E27FC236}">
                <a16:creationId xmlns:a16="http://schemas.microsoft.com/office/drawing/2014/main" id="{24FE893F-609F-667E-5AEA-87B1C37DD05D}"/>
              </a:ext>
            </a:extLst>
          </p:cNvPr>
          <p:cNvCxnSpPr>
            <a:cxnSpLocks/>
          </p:cNvCxnSpPr>
          <p:nvPr/>
        </p:nvCxnSpPr>
        <p:spPr>
          <a:xfrm>
            <a:off x="1959482" y="4681888"/>
            <a:ext cx="631318" cy="39939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aixaDeTexto 4">
            <a:extLst>
              <a:ext uri="{FF2B5EF4-FFF2-40B4-BE49-F238E27FC236}">
                <a16:creationId xmlns:a16="http://schemas.microsoft.com/office/drawing/2014/main" id="{C4CFF11D-890E-43F6-6DA4-ACC631B400D6}"/>
              </a:ext>
            </a:extLst>
          </p:cNvPr>
          <p:cNvSpPr txBox="1"/>
          <p:nvPr/>
        </p:nvSpPr>
        <p:spPr>
          <a:xfrm>
            <a:off x="2317774" y="5119949"/>
            <a:ext cx="16855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b="1" dirty="0"/>
              <a:t>Distinção da natureza humana pecaminosa</a:t>
            </a:r>
            <a:endParaRPr lang="pt-BR" sz="1600" dirty="0"/>
          </a:p>
        </p:txBody>
      </p:sp>
    </p:spTree>
    <p:extLst>
      <p:ext uri="{BB962C8B-B14F-4D97-AF65-F5344CB8AC3E}">
        <p14:creationId xmlns:p14="http://schemas.microsoft.com/office/powerpoint/2010/main" val="138029281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AA62EDC9-9ADF-DF90-C26D-F35F3649F2E9}"/>
              </a:ext>
            </a:extLst>
          </p:cNvPr>
          <p:cNvSpPr/>
          <p:nvPr/>
        </p:nvSpPr>
        <p:spPr>
          <a:xfrm>
            <a:off x="-86496" y="6598508"/>
            <a:ext cx="12381470" cy="2594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92ACCEF6-D7B4-9AF6-237E-E4BDFECC1DC4}"/>
              </a:ext>
            </a:extLst>
          </p:cNvPr>
          <p:cNvSpPr txBox="1"/>
          <p:nvPr/>
        </p:nvSpPr>
        <p:spPr>
          <a:xfrm>
            <a:off x="8995722" y="6598508"/>
            <a:ext cx="509098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50" dirty="0">
                <a:solidFill>
                  <a:schemeClr val="bg1"/>
                </a:solidFill>
              </a:rPr>
              <a:t>JUSTIFICADOS – EM CRISTO TEMOS PAZ COM DEUS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693710BE-865A-F598-8084-BA0542C4E86B}"/>
              </a:ext>
            </a:extLst>
          </p:cNvPr>
          <p:cNvSpPr txBox="1"/>
          <p:nvPr/>
        </p:nvSpPr>
        <p:spPr>
          <a:xfrm>
            <a:off x="10481757" y="417598"/>
            <a:ext cx="1059456" cy="393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chemeClr val="accent4"/>
                </a:solidFill>
              </a:rPr>
              <a:t>03/05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5A668A01-EAA8-5697-4842-8ABA94232EE8}"/>
              </a:ext>
            </a:extLst>
          </p:cNvPr>
          <p:cNvSpPr txBox="1"/>
          <p:nvPr/>
        </p:nvSpPr>
        <p:spPr>
          <a:xfrm>
            <a:off x="517793" y="1153990"/>
            <a:ext cx="56650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accent2"/>
                </a:solidFill>
              </a:rPr>
              <a:t>SUA NATUREZA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DDC65F6E-9B8F-74E8-6FF1-B110EBAFD92E}"/>
              </a:ext>
            </a:extLst>
          </p:cNvPr>
          <p:cNvSpPr txBox="1"/>
          <p:nvPr/>
        </p:nvSpPr>
        <p:spPr>
          <a:xfrm>
            <a:off x="517793" y="352540"/>
            <a:ext cx="88465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chemeClr val="accent1"/>
                </a:solidFill>
              </a:rPr>
              <a:t>JUSTIÇA NOSSA</a:t>
            </a:r>
          </a:p>
        </p:txBody>
      </p:sp>
      <p:pic>
        <p:nvPicPr>
          <p:cNvPr id="24578" name="Picture 2" descr="Página 2 | Jesus Png Imagens – Download Grátis no Freepik">
            <a:extLst>
              <a:ext uri="{FF2B5EF4-FFF2-40B4-BE49-F238E27FC236}">
                <a16:creationId xmlns:a16="http://schemas.microsoft.com/office/drawing/2014/main" id="{68EEB7B5-82CF-7417-54E3-533F5DA52C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4746" y="471042"/>
            <a:ext cx="3398658" cy="451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2AC97311-4438-D8B0-A99C-8BC51B02587B}"/>
              </a:ext>
            </a:extLst>
          </p:cNvPr>
          <p:cNvSpPr txBox="1"/>
          <p:nvPr/>
        </p:nvSpPr>
        <p:spPr>
          <a:xfrm>
            <a:off x="3350331" y="1151599"/>
            <a:ext cx="21209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u="sng" dirty="0"/>
              <a:t>Homem</a:t>
            </a:r>
          </a:p>
          <a:p>
            <a:r>
              <a:rPr lang="pt-BR" dirty="0"/>
              <a:t>Nascido de mulher </a:t>
            </a:r>
            <a:r>
              <a:rPr lang="pt-BR" sz="1600" dirty="0">
                <a:solidFill>
                  <a:schemeClr val="accent1"/>
                </a:solidFill>
              </a:rPr>
              <a:t>(</a:t>
            </a:r>
            <a:r>
              <a:rPr lang="pt-BR" sz="1600" dirty="0" err="1">
                <a:solidFill>
                  <a:schemeClr val="accent1"/>
                </a:solidFill>
              </a:rPr>
              <a:t>Mt</a:t>
            </a:r>
            <a:r>
              <a:rPr lang="pt-BR" sz="1600" dirty="0">
                <a:solidFill>
                  <a:schemeClr val="accent1"/>
                </a:solidFill>
              </a:rPr>
              <a:t> 1.21)</a:t>
            </a:r>
            <a:endParaRPr lang="pt-BR" dirty="0">
              <a:solidFill>
                <a:schemeClr val="accent1"/>
              </a:solidFill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D769C680-2051-18DD-F838-FA9625EF67DF}"/>
              </a:ext>
            </a:extLst>
          </p:cNvPr>
          <p:cNvSpPr txBox="1"/>
          <p:nvPr/>
        </p:nvSpPr>
        <p:spPr>
          <a:xfrm>
            <a:off x="7562818" y="1077046"/>
            <a:ext cx="21209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u="sng" dirty="0"/>
              <a:t>Deus</a:t>
            </a:r>
          </a:p>
          <a:p>
            <a:r>
              <a:rPr lang="pt-BR" dirty="0"/>
              <a:t>Verbo eterno</a:t>
            </a:r>
            <a:br>
              <a:rPr lang="pt-BR" dirty="0"/>
            </a:br>
            <a:r>
              <a:rPr lang="pt-BR" sz="1600" dirty="0">
                <a:solidFill>
                  <a:schemeClr val="accent1"/>
                </a:solidFill>
              </a:rPr>
              <a:t>(</a:t>
            </a:r>
            <a:r>
              <a:rPr lang="pt-BR" sz="1600" dirty="0" err="1">
                <a:solidFill>
                  <a:schemeClr val="accent1"/>
                </a:solidFill>
              </a:rPr>
              <a:t>Jo</a:t>
            </a:r>
            <a:r>
              <a:rPr lang="pt-BR" sz="1600" dirty="0">
                <a:solidFill>
                  <a:schemeClr val="accent1"/>
                </a:solidFill>
              </a:rPr>
              <a:t> 1.1)</a:t>
            </a:r>
            <a:endParaRPr lang="pt-BR" dirty="0">
              <a:solidFill>
                <a:schemeClr val="accent1"/>
              </a:solidFill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AF38A49E-66ED-83B3-9F0D-B2D38B11E78F}"/>
              </a:ext>
            </a:extLst>
          </p:cNvPr>
          <p:cNvSpPr txBox="1"/>
          <p:nvPr/>
        </p:nvSpPr>
        <p:spPr>
          <a:xfrm>
            <a:off x="1542407" y="2259806"/>
            <a:ext cx="339865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u="sng" dirty="0"/>
              <a:t>Semelhança de carne</a:t>
            </a:r>
          </a:p>
          <a:p>
            <a:r>
              <a:rPr lang="pt-BR" dirty="0"/>
              <a:t>³ Deus enviando o seu próprio Filho em </a:t>
            </a:r>
            <a:r>
              <a:rPr lang="pt-BR" b="1" dirty="0">
                <a:solidFill>
                  <a:schemeClr val="accent1"/>
                </a:solidFill>
              </a:rPr>
              <a:t>semelhança de carne pecaminosa</a:t>
            </a:r>
          </a:p>
          <a:p>
            <a:r>
              <a:rPr lang="pt-BR" sz="1600" dirty="0">
                <a:solidFill>
                  <a:schemeClr val="accent1"/>
                </a:solidFill>
              </a:rPr>
              <a:t>(</a:t>
            </a:r>
            <a:r>
              <a:rPr lang="pt-BR" sz="1600" dirty="0" err="1">
                <a:solidFill>
                  <a:schemeClr val="accent1"/>
                </a:solidFill>
              </a:rPr>
              <a:t>Rm</a:t>
            </a:r>
            <a:r>
              <a:rPr lang="pt-BR" sz="1600" dirty="0">
                <a:solidFill>
                  <a:schemeClr val="accent1"/>
                </a:solidFill>
              </a:rPr>
              <a:t> 8.3)</a:t>
            </a:r>
            <a:endParaRPr lang="pt-BR" dirty="0">
              <a:solidFill>
                <a:schemeClr val="accent1"/>
              </a:solidFill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50E44D22-7057-1478-E321-F6779C50CB9C}"/>
              </a:ext>
            </a:extLst>
          </p:cNvPr>
          <p:cNvSpPr txBox="1"/>
          <p:nvPr/>
        </p:nvSpPr>
        <p:spPr>
          <a:xfrm>
            <a:off x="7744171" y="2261076"/>
            <a:ext cx="339865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u="sng" dirty="0"/>
              <a:t>Sem pecado</a:t>
            </a:r>
          </a:p>
          <a:p>
            <a:r>
              <a:rPr lang="pt-BR" dirty="0"/>
              <a:t>¹⁵ antes, foi ele tentado em todas as coisas, </a:t>
            </a:r>
            <a:r>
              <a:rPr lang="pt-BR" b="1" dirty="0">
                <a:solidFill>
                  <a:schemeClr val="accent1"/>
                </a:solidFill>
              </a:rPr>
              <a:t>à nossa semelhança, mas sem pecado</a:t>
            </a:r>
            <a:r>
              <a:rPr lang="pt-BR" dirty="0"/>
              <a:t>.  </a:t>
            </a:r>
          </a:p>
          <a:p>
            <a:r>
              <a:rPr lang="pt-BR" sz="1600" dirty="0">
                <a:solidFill>
                  <a:schemeClr val="accent1"/>
                </a:solidFill>
              </a:rPr>
              <a:t>(</a:t>
            </a:r>
            <a:r>
              <a:rPr lang="pt-BR" sz="1600" dirty="0" err="1">
                <a:solidFill>
                  <a:schemeClr val="accent1"/>
                </a:solidFill>
              </a:rPr>
              <a:t>Hb</a:t>
            </a:r>
            <a:r>
              <a:rPr lang="pt-BR" sz="1600" dirty="0">
                <a:solidFill>
                  <a:schemeClr val="accent1"/>
                </a:solidFill>
              </a:rPr>
              <a:t> 4:15)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4B9E528D-0CF2-4B65-0EA1-637BA0791E67}"/>
              </a:ext>
            </a:extLst>
          </p:cNvPr>
          <p:cNvSpPr txBox="1"/>
          <p:nvPr/>
        </p:nvSpPr>
        <p:spPr>
          <a:xfrm>
            <a:off x="765308" y="3922011"/>
            <a:ext cx="339865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u="sng" dirty="0"/>
              <a:t>Semelhança aos irmãos</a:t>
            </a:r>
          </a:p>
          <a:p>
            <a:r>
              <a:rPr lang="pt-BR" dirty="0"/>
              <a:t>¹⁷ Por isso mesmo, convinha que, em todas as coisas, </a:t>
            </a:r>
            <a:r>
              <a:rPr lang="pt-BR" b="1" dirty="0">
                <a:solidFill>
                  <a:schemeClr val="accent1"/>
                </a:solidFill>
              </a:rPr>
              <a:t>se tornasse semelhante aos irmãos </a:t>
            </a:r>
          </a:p>
          <a:p>
            <a:r>
              <a:rPr lang="pt-BR" sz="1600" dirty="0">
                <a:solidFill>
                  <a:schemeClr val="accent1"/>
                </a:solidFill>
              </a:rPr>
              <a:t>(</a:t>
            </a:r>
            <a:r>
              <a:rPr lang="pt-BR" sz="1600" dirty="0" err="1">
                <a:solidFill>
                  <a:schemeClr val="accent1"/>
                </a:solidFill>
              </a:rPr>
              <a:t>Hb</a:t>
            </a:r>
            <a:r>
              <a:rPr lang="pt-BR" sz="1600" dirty="0">
                <a:solidFill>
                  <a:schemeClr val="accent1"/>
                </a:solidFill>
              </a:rPr>
              <a:t> 2.17)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749C5778-3B74-C862-48F6-26F101E923A3}"/>
              </a:ext>
            </a:extLst>
          </p:cNvPr>
          <p:cNvSpPr txBox="1"/>
          <p:nvPr/>
        </p:nvSpPr>
        <p:spPr>
          <a:xfrm>
            <a:off x="8255228" y="3968126"/>
            <a:ext cx="339865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u="sng" dirty="0"/>
              <a:t>Não conheceu o pecado</a:t>
            </a:r>
          </a:p>
          <a:p>
            <a:r>
              <a:rPr lang="pt-BR" dirty="0"/>
              <a:t>²¹ </a:t>
            </a:r>
            <a:r>
              <a:rPr lang="pt-BR" b="1" dirty="0">
                <a:solidFill>
                  <a:schemeClr val="accent1"/>
                </a:solidFill>
              </a:rPr>
              <a:t>Aquele que não conheceu pecado</a:t>
            </a:r>
            <a:r>
              <a:rPr lang="pt-BR" dirty="0"/>
              <a:t>, ele o fez pecado por nós;  </a:t>
            </a:r>
          </a:p>
          <a:p>
            <a:r>
              <a:rPr lang="pt-BR" sz="1600" dirty="0">
                <a:solidFill>
                  <a:schemeClr val="accent1"/>
                </a:solidFill>
              </a:rPr>
              <a:t>(2 Co 5:21)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F60AA16D-34D3-F9DE-2448-0EBBF8234422}"/>
              </a:ext>
            </a:extLst>
          </p:cNvPr>
          <p:cNvSpPr txBox="1"/>
          <p:nvPr/>
        </p:nvSpPr>
        <p:spPr>
          <a:xfrm>
            <a:off x="3783185" y="4942282"/>
            <a:ext cx="4306715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600" dirty="0"/>
              <a:t>⁶ pois ele, </a:t>
            </a:r>
            <a:r>
              <a:rPr lang="pt-BR" sz="1600" b="1" dirty="0">
                <a:solidFill>
                  <a:schemeClr val="accent1"/>
                </a:solidFill>
              </a:rPr>
              <a:t>subsistindo em forma de Deus</a:t>
            </a:r>
            <a:r>
              <a:rPr lang="pt-BR" sz="1600" dirty="0"/>
              <a:t>, não julgou como usurpação o ser igual a Deus;</a:t>
            </a:r>
          </a:p>
          <a:p>
            <a:pPr algn="ctr"/>
            <a:r>
              <a:rPr lang="pt-BR" sz="1600" dirty="0"/>
              <a:t>⁷ antes, </a:t>
            </a:r>
            <a:r>
              <a:rPr lang="pt-BR" sz="1600" b="1" dirty="0">
                <a:solidFill>
                  <a:schemeClr val="accent1"/>
                </a:solidFill>
              </a:rPr>
              <a:t>a si mesmo se esvaziou, assumindo a forma de servo, tornando-se em semelhança de homens</a:t>
            </a:r>
            <a:r>
              <a:rPr lang="pt-BR" sz="1600" dirty="0"/>
              <a:t>; e, reconhecido em figura humana </a:t>
            </a:r>
          </a:p>
          <a:p>
            <a:pPr algn="ctr"/>
            <a:r>
              <a:rPr lang="pt-BR" sz="1400" dirty="0">
                <a:solidFill>
                  <a:schemeClr val="accent1"/>
                </a:solidFill>
              </a:rPr>
              <a:t>(</a:t>
            </a:r>
            <a:r>
              <a:rPr lang="pt-BR" sz="1400" dirty="0" err="1">
                <a:solidFill>
                  <a:schemeClr val="accent1"/>
                </a:solidFill>
              </a:rPr>
              <a:t>Fp</a:t>
            </a:r>
            <a:r>
              <a:rPr lang="pt-BR" sz="1400" dirty="0">
                <a:solidFill>
                  <a:schemeClr val="accent1"/>
                </a:solidFill>
              </a:rPr>
              <a:t> 2:6,7)</a:t>
            </a:r>
          </a:p>
        </p:txBody>
      </p:sp>
    </p:spTree>
    <p:extLst>
      <p:ext uri="{BB962C8B-B14F-4D97-AF65-F5344CB8AC3E}">
        <p14:creationId xmlns:p14="http://schemas.microsoft.com/office/powerpoint/2010/main" val="369695679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AA62EDC9-9ADF-DF90-C26D-F35F3649F2E9}"/>
              </a:ext>
            </a:extLst>
          </p:cNvPr>
          <p:cNvSpPr/>
          <p:nvPr/>
        </p:nvSpPr>
        <p:spPr>
          <a:xfrm>
            <a:off x="-86496" y="6598508"/>
            <a:ext cx="12381470" cy="2594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92ACCEF6-D7B4-9AF6-237E-E4BDFECC1DC4}"/>
              </a:ext>
            </a:extLst>
          </p:cNvPr>
          <p:cNvSpPr txBox="1"/>
          <p:nvPr/>
        </p:nvSpPr>
        <p:spPr>
          <a:xfrm>
            <a:off x="8995722" y="6598508"/>
            <a:ext cx="509098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50" dirty="0">
                <a:solidFill>
                  <a:schemeClr val="bg1"/>
                </a:solidFill>
              </a:rPr>
              <a:t>JUSTIFICADOS – EM CRISTO TEMOS PAZ COM DEUS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693710BE-865A-F598-8084-BA0542C4E86B}"/>
              </a:ext>
            </a:extLst>
          </p:cNvPr>
          <p:cNvSpPr txBox="1"/>
          <p:nvPr/>
        </p:nvSpPr>
        <p:spPr>
          <a:xfrm>
            <a:off x="10481757" y="417598"/>
            <a:ext cx="1059456" cy="393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chemeClr val="accent4"/>
                </a:solidFill>
              </a:rPr>
              <a:t>03/05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5A668A01-EAA8-5697-4842-8ABA94232EE8}"/>
              </a:ext>
            </a:extLst>
          </p:cNvPr>
          <p:cNvSpPr txBox="1"/>
          <p:nvPr/>
        </p:nvSpPr>
        <p:spPr>
          <a:xfrm>
            <a:off x="517793" y="1153990"/>
            <a:ext cx="56650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accent2"/>
                </a:solidFill>
              </a:rPr>
              <a:t>SUA NATUREZA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DDC65F6E-9B8F-74E8-6FF1-B110EBAFD92E}"/>
              </a:ext>
            </a:extLst>
          </p:cNvPr>
          <p:cNvSpPr txBox="1"/>
          <p:nvPr/>
        </p:nvSpPr>
        <p:spPr>
          <a:xfrm>
            <a:off x="517793" y="352540"/>
            <a:ext cx="88465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chemeClr val="accent1"/>
                </a:solidFill>
              </a:rPr>
              <a:t>JUSTIÇA NOSSA</a:t>
            </a:r>
          </a:p>
        </p:txBody>
      </p:sp>
      <p:pic>
        <p:nvPicPr>
          <p:cNvPr id="24578" name="Picture 2" descr="Página 2 | Jesus Png Imagens – Download Grátis no Freepik">
            <a:extLst>
              <a:ext uri="{FF2B5EF4-FFF2-40B4-BE49-F238E27FC236}">
                <a16:creationId xmlns:a16="http://schemas.microsoft.com/office/drawing/2014/main" id="{68EEB7B5-82CF-7417-54E3-533F5DA52C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8216" y="1398602"/>
            <a:ext cx="3398658" cy="451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m 4" descr="Mulher com vestido branco&#10;&#10;Descrição gerada automaticamente com confiança média">
            <a:extLst>
              <a:ext uri="{FF2B5EF4-FFF2-40B4-BE49-F238E27FC236}">
                <a16:creationId xmlns:a16="http://schemas.microsoft.com/office/drawing/2014/main" id="{2D74CB8B-22B2-C5AF-6349-4F7627F0448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07529" y="1396415"/>
            <a:ext cx="1603005" cy="4503682"/>
          </a:xfrm>
          <a:prstGeom prst="rect">
            <a:avLst/>
          </a:prstGeom>
        </p:spPr>
      </p:pic>
      <p:sp>
        <p:nvSpPr>
          <p:cNvPr id="19" name="CaixaDeTexto 18">
            <a:extLst>
              <a:ext uri="{FF2B5EF4-FFF2-40B4-BE49-F238E27FC236}">
                <a16:creationId xmlns:a16="http://schemas.microsoft.com/office/drawing/2014/main" id="{C7626BB1-E6E4-3AF5-C219-6746D5682E72}"/>
              </a:ext>
            </a:extLst>
          </p:cNvPr>
          <p:cNvSpPr txBox="1"/>
          <p:nvPr/>
        </p:nvSpPr>
        <p:spPr>
          <a:xfrm>
            <a:off x="2176312" y="1559836"/>
            <a:ext cx="26547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u="sng" dirty="0"/>
              <a:t>Moral humana</a:t>
            </a:r>
            <a:br>
              <a:rPr lang="pt-BR" b="1" u="sng" dirty="0"/>
            </a:br>
            <a:r>
              <a:rPr lang="pt-BR" b="1" u="sng" dirty="0"/>
              <a:t>sem pecado</a:t>
            </a: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0C7DECD1-C22D-7F93-0245-4510E2E63DD6}"/>
              </a:ext>
            </a:extLst>
          </p:cNvPr>
          <p:cNvSpPr txBox="1"/>
          <p:nvPr/>
        </p:nvSpPr>
        <p:spPr>
          <a:xfrm>
            <a:off x="1486440" y="2693332"/>
            <a:ext cx="26547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u="sng" dirty="0"/>
              <a:t>Corpo humano</a:t>
            </a:r>
            <a:br>
              <a:rPr lang="pt-BR" b="1" u="sng" dirty="0"/>
            </a:br>
            <a:r>
              <a:rPr lang="pt-BR" b="1" u="sng" dirty="0"/>
              <a:t>sem pecado</a:t>
            </a: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C1F1ED53-A1AF-C9A2-C752-97329B28C49D}"/>
              </a:ext>
            </a:extLst>
          </p:cNvPr>
          <p:cNvSpPr txBox="1"/>
          <p:nvPr/>
        </p:nvSpPr>
        <p:spPr>
          <a:xfrm>
            <a:off x="1486440" y="3764112"/>
            <a:ext cx="22727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u="sng" dirty="0"/>
              <a:t>Justiça </a:t>
            </a:r>
            <a:br>
              <a:rPr lang="pt-BR" b="1" u="sng" dirty="0"/>
            </a:br>
            <a:r>
              <a:rPr lang="pt-BR" b="1" u="sng" dirty="0"/>
              <a:t>(cumprimento da lei) </a:t>
            </a:r>
            <a:br>
              <a:rPr lang="pt-BR" b="1" u="sng" dirty="0"/>
            </a:br>
            <a:r>
              <a:rPr lang="pt-BR" b="1" u="sng" dirty="0"/>
              <a:t>pela fé</a:t>
            </a:r>
          </a:p>
        </p:txBody>
      </p:sp>
    </p:spTree>
    <p:extLst>
      <p:ext uri="{BB962C8B-B14F-4D97-AF65-F5344CB8AC3E}">
        <p14:creationId xmlns:p14="http://schemas.microsoft.com/office/powerpoint/2010/main" val="85144014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AA62EDC9-9ADF-DF90-C26D-F35F3649F2E9}"/>
              </a:ext>
            </a:extLst>
          </p:cNvPr>
          <p:cNvSpPr/>
          <p:nvPr/>
        </p:nvSpPr>
        <p:spPr>
          <a:xfrm>
            <a:off x="-86496" y="6598508"/>
            <a:ext cx="12381470" cy="2594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92ACCEF6-D7B4-9AF6-237E-E4BDFECC1DC4}"/>
              </a:ext>
            </a:extLst>
          </p:cNvPr>
          <p:cNvSpPr txBox="1"/>
          <p:nvPr/>
        </p:nvSpPr>
        <p:spPr>
          <a:xfrm>
            <a:off x="8995722" y="6598508"/>
            <a:ext cx="509098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50" dirty="0">
                <a:solidFill>
                  <a:schemeClr val="bg1"/>
                </a:solidFill>
              </a:rPr>
              <a:t>JUSTIFICADOS – EM CRISTO TEMOS PAZ COM DEUS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693710BE-865A-F598-8084-BA0542C4E86B}"/>
              </a:ext>
            </a:extLst>
          </p:cNvPr>
          <p:cNvSpPr txBox="1"/>
          <p:nvPr/>
        </p:nvSpPr>
        <p:spPr>
          <a:xfrm>
            <a:off x="10481757" y="417598"/>
            <a:ext cx="1059456" cy="393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chemeClr val="accent4"/>
                </a:solidFill>
              </a:rPr>
              <a:t>03/05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5A668A01-EAA8-5697-4842-8ABA94232EE8}"/>
              </a:ext>
            </a:extLst>
          </p:cNvPr>
          <p:cNvSpPr txBox="1"/>
          <p:nvPr/>
        </p:nvSpPr>
        <p:spPr>
          <a:xfrm>
            <a:off x="517793" y="1153990"/>
            <a:ext cx="56650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accent2"/>
                </a:solidFill>
              </a:rPr>
              <a:t>SUA NATUREZA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DDC65F6E-9B8F-74E8-6FF1-B110EBAFD92E}"/>
              </a:ext>
            </a:extLst>
          </p:cNvPr>
          <p:cNvSpPr txBox="1"/>
          <p:nvPr/>
        </p:nvSpPr>
        <p:spPr>
          <a:xfrm>
            <a:off x="517793" y="352540"/>
            <a:ext cx="88465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chemeClr val="accent1"/>
                </a:solidFill>
              </a:rPr>
              <a:t>JUSTIÇA NOSSA</a:t>
            </a:r>
          </a:p>
        </p:txBody>
      </p:sp>
      <p:pic>
        <p:nvPicPr>
          <p:cNvPr id="24578" name="Picture 2" descr="Página 2 | Jesus Png Imagens – Download Grátis no Freepik">
            <a:extLst>
              <a:ext uri="{FF2B5EF4-FFF2-40B4-BE49-F238E27FC236}">
                <a16:creationId xmlns:a16="http://schemas.microsoft.com/office/drawing/2014/main" id="{68EEB7B5-82CF-7417-54E3-533F5DA52C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8216" y="1398602"/>
            <a:ext cx="3398658" cy="451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m 4" descr="Mulher com vestido branco&#10;&#10;Descrição gerada automaticamente com confiança média">
            <a:extLst>
              <a:ext uri="{FF2B5EF4-FFF2-40B4-BE49-F238E27FC236}">
                <a16:creationId xmlns:a16="http://schemas.microsoft.com/office/drawing/2014/main" id="{2D74CB8B-22B2-C5AF-6349-4F7627F0448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07529" y="1396415"/>
            <a:ext cx="1603005" cy="4503682"/>
          </a:xfrm>
          <a:prstGeom prst="rect">
            <a:avLst/>
          </a:prstGeom>
        </p:spPr>
      </p:pic>
      <p:sp>
        <p:nvSpPr>
          <p:cNvPr id="15" name="CaixaDeTexto 14">
            <a:extLst>
              <a:ext uri="{FF2B5EF4-FFF2-40B4-BE49-F238E27FC236}">
                <a16:creationId xmlns:a16="http://schemas.microsoft.com/office/drawing/2014/main" id="{B4E4E163-D330-10A5-9F94-E27081F51467}"/>
              </a:ext>
            </a:extLst>
          </p:cNvPr>
          <p:cNvSpPr txBox="1"/>
          <p:nvPr/>
        </p:nvSpPr>
        <p:spPr>
          <a:xfrm>
            <a:off x="2176312" y="1559836"/>
            <a:ext cx="26547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u="sng" dirty="0"/>
              <a:t>Moral humana</a:t>
            </a:r>
            <a:br>
              <a:rPr lang="pt-BR" b="1" u="sng" dirty="0"/>
            </a:br>
            <a:r>
              <a:rPr lang="pt-BR" b="1" u="sng" dirty="0"/>
              <a:t>sem pecado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D372A0CB-7F4C-B030-E440-A0B58871A11B}"/>
              </a:ext>
            </a:extLst>
          </p:cNvPr>
          <p:cNvSpPr txBox="1"/>
          <p:nvPr/>
        </p:nvSpPr>
        <p:spPr>
          <a:xfrm>
            <a:off x="1486440" y="2693332"/>
            <a:ext cx="26547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u="sng" dirty="0"/>
              <a:t>Corpo humano</a:t>
            </a:r>
            <a:br>
              <a:rPr lang="pt-BR" b="1" u="sng" dirty="0"/>
            </a:br>
            <a:r>
              <a:rPr lang="pt-BR" b="1" u="sng" dirty="0"/>
              <a:t>sem pecado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877FC1AE-C4C9-BA30-8203-E3FB16C4BE37}"/>
              </a:ext>
            </a:extLst>
          </p:cNvPr>
          <p:cNvSpPr txBox="1"/>
          <p:nvPr/>
        </p:nvSpPr>
        <p:spPr>
          <a:xfrm>
            <a:off x="8853907" y="1558066"/>
            <a:ext cx="26547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u="sng" dirty="0"/>
              <a:t>Moral humana </a:t>
            </a:r>
            <a:br>
              <a:rPr lang="pt-BR" b="1" u="sng" dirty="0"/>
            </a:br>
            <a:r>
              <a:rPr lang="pt-BR" b="1" u="sng" dirty="0"/>
              <a:t>sem pecado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49133A07-462E-4A6B-418C-8164CA3D7D4F}"/>
              </a:ext>
            </a:extLst>
          </p:cNvPr>
          <p:cNvSpPr txBox="1"/>
          <p:nvPr/>
        </p:nvSpPr>
        <p:spPr>
          <a:xfrm>
            <a:off x="9239144" y="2719373"/>
            <a:ext cx="26547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u="sng" dirty="0"/>
              <a:t>Corpo humano</a:t>
            </a:r>
            <a:br>
              <a:rPr lang="pt-BR" b="1" u="sng" dirty="0"/>
            </a:br>
            <a:r>
              <a:rPr lang="pt-BR" b="1" u="sng" dirty="0">
                <a:solidFill>
                  <a:schemeClr val="accent1"/>
                </a:solidFill>
              </a:rPr>
              <a:t>sob efeito do pecado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9DE2AC55-7167-126E-0092-FEE7D898AD62}"/>
              </a:ext>
            </a:extLst>
          </p:cNvPr>
          <p:cNvSpPr txBox="1"/>
          <p:nvPr/>
        </p:nvSpPr>
        <p:spPr>
          <a:xfrm>
            <a:off x="8335223" y="3964167"/>
            <a:ext cx="32059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u="sng" dirty="0">
                <a:solidFill>
                  <a:schemeClr val="accent1"/>
                </a:solidFill>
              </a:rPr>
              <a:t>?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EBF36544-1159-8291-5CAF-732EF4FB48B4}"/>
              </a:ext>
            </a:extLst>
          </p:cNvPr>
          <p:cNvSpPr txBox="1"/>
          <p:nvPr/>
        </p:nvSpPr>
        <p:spPr>
          <a:xfrm>
            <a:off x="1486440" y="3764112"/>
            <a:ext cx="22727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u="sng" dirty="0"/>
              <a:t>Justiça </a:t>
            </a:r>
            <a:br>
              <a:rPr lang="pt-BR" b="1" u="sng" dirty="0"/>
            </a:br>
            <a:r>
              <a:rPr lang="pt-BR" b="1" u="sng" dirty="0"/>
              <a:t>(cumprimento da lei) </a:t>
            </a:r>
            <a:br>
              <a:rPr lang="pt-BR" b="1" u="sng" dirty="0"/>
            </a:br>
            <a:r>
              <a:rPr lang="pt-BR" b="1" u="sng" dirty="0"/>
              <a:t>pela fé</a:t>
            </a:r>
          </a:p>
        </p:txBody>
      </p:sp>
    </p:spTree>
    <p:extLst>
      <p:ext uri="{BB962C8B-B14F-4D97-AF65-F5344CB8AC3E}">
        <p14:creationId xmlns:p14="http://schemas.microsoft.com/office/powerpoint/2010/main" val="8697743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AA62EDC9-9ADF-DF90-C26D-F35F3649F2E9}"/>
              </a:ext>
            </a:extLst>
          </p:cNvPr>
          <p:cNvSpPr/>
          <p:nvPr/>
        </p:nvSpPr>
        <p:spPr>
          <a:xfrm>
            <a:off x="-86496" y="6598508"/>
            <a:ext cx="12381470" cy="2594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92ACCEF6-D7B4-9AF6-237E-E4BDFECC1DC4}"/>
              </a:ext>
            </a:extLst>
          </p:cNvPr>
          <p:cNvSpPr txBox="1"/>
          <p:nvPr/>
        </p:nvSpPr>
        <p:spPr>
          <a:xfrm>
            <a:off x="8995722" y="6598508"/>
            <a:ext cx="509098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50" dirty="0">
                <a:solidFill>
                  <a:schemeClr val="bg1"/>
                </a:solidFill>
              </a:rPr>
              <a:t>JUSTIFICADOS – EM CRISTO TEMOS PAZ COM DEUS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693710BE-865A-F598-8084-BA0542C4E86B}"/>
              </a:ext>
            </a:extLst>
          </p:cNvPr>
          <p:cNvSpPr txBox="1"/>
          <p:nvPr/>
        </p:nvSpPr>
        <p:spPr>
          <a:xfrm>
            <a:off x="10481757" y="417598"/>
            <a:ext cx="1059456" cy="393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chemeClr val="accent4"/>
                </a:solidFill>
              </a:rPr>
              <a:t>03/05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5A668A01-EAA8-5697-4842-8ABA94232EE8}"/>
              </a:ext>
            </a:extLst>
          </p:cNvPr>
          <p:cNvSpPr txBox="1"/>
          <p:nvPr/>
        </p:nvSpPr>
        <p:spPr>
          <a:xfrm>
            <a:off x="517793" y="1153990"/>
            <a:ext cx="56650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accent2"/>
                </a:solidFill>
              </a:rPr>
              <a:t>SUA NATUREZA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DDC65F6E-9B8F-74E8-6FF1-B110EBAFD92E}"/>
              </a:ext>
            </a:extLst>
          </p:cNvPr>
          <p:cNvSpPr txBox="1"/>
          <p:nvPr/>
        </p:nvSpPr>
        <p:spPr>
          <a:xfrm>
            <a:off x="517793" y="352540"/>
            <a:ext cx="88465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chemeClr val="accent1"/>
                </a:solidFill>
              </a:rPr>
              <a:t>JUSTIÇA NOSSA</a:t>
            </a:r>
          </a:p>
        </p:txBody>
      </p:sp>
      <p:pic>
        <p:nvPicPr>
          <p:cNvPr id="24578" name="Picture 2" descr="Página 2 | Jesus Png Imagens – Download Grátis no Freepik">
            <a:extLst>
              <a:ext uri="{FF2B5EF4-FFF2-40B4-BE49-F238E27FC236}">
                <a16:creationId xmlns:a16="http://schemas.microsoft.com/office/drawing/2014/main" id="{68EEB7B5-82CF-7417-54E3-533F5DA52C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8216" y="1398602"/>
            <a:ext cx="3398658" cy="451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m 4" descr="Mulher com vestido branco&#10;&#10;Descrição gerada automaticamente com confiança média">
            <a:extLst>
              <a:ext uri="{FF2B5EF4-FFF2-40B4-BE49-F238E27FC236}">
                <a16:creationId xmlns:a16="http://schemas.microsoft.com/office/drawing/2014/main" id="{2D74CB8B-22B2-C5AF-6349-4F7627F0448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07529" y="1396415"/>
            <a:ext cx="1603005" cy="4503682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A14DE59A-5D4B-3616-FCB7-55D41644DA90}"/>
              </a:ext>
            </a:extLst>
          </p:cNvPr>
          <p:cNvSpPr txBox="1"/>
          <p:nvPr/>
        </p:nvSpPr>
        <p:spPr>
          <a:xfrm>
            <a:off x="2176312" y="1559836"/>
            <a:ext cx="26547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u="sng" dirty="0"/>
              <a:t>Moral humana</a:t>
            </a:r>
            <a:br>
              <a:rPr lang="pt-BR" b="1" u="sng" dirty="0"/>
            </a:br>
            <a:r>
              <a:rPr lang="pt-BR" b="1" u="sng" dirty="0"/>
              <a:t>sem pecado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7E2760A8-574F-CC1C-433B-8520BEC51F8A}"/>
              </a:ext>
            </a:extLst>
          </p:cNvPr>
          <p:cNvSpPr txBox="1"/>
          <p:nvPr/>
        </p:nvSpPr>
        <p:spPr>
          <a:xfrm>
            <a:off x="1486440" y="2693332"/>
            <a:ext cx="26547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u="sng" dirty="0"/>
              <a:t>Corpo humano</a:t>
            </a:r>
            <a:br>
              <a:rPr lang="pt-BR" b="1" u="sng" dirty="0"/>
            </a:br>
            <a:r>
              <a:rPr lang="pt-BR" b="1" u="sng" dirty="0"/>
              <a:t>sem pecado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D74ED41B-2217-56E3-EC5A-6A7B54E17213}"/>
              </a:ext>
            </a:extLst>
          </p:cNvPr>
          <p:cNvSpPr txBox="1"/>
          <p:nvPr/>
        </p:nvSpPr>
        <p:spPr>
          <a:xfrm>
            <a:off x="8853907" y="1558066"/>
            <a:ext cx="26547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u="sng" dirty="0"/>
              <a:t>Moral humana </a:t>
            </a:r>
            <a:br>
              <a:rPr lang="pt-BR" b="1" u="sng" dirty="0"/>
            </a:br>
            <a:r>
              <a:rPr lang="pt-BR" b="1" u="sng" dirty="0"/>
              <a:t>sem pecado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897298C9-EA23-10F6-8622-053A9D2153FC}"/>
              </a:ext>
            </a:extLst>
          </p:cNvPr>
          <p:cNvSpPr txBox="1"/>
          <p:nvPr/>
        </p:nvSpPr>
        <p:spPr>
          <a:xfrm>
            <a:off x="9239144" y="2719373"/>
            <a:ext cx="26547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u="sng" dirty="0"/>
              <a:t>Corpo humano</a:t>
            </a:r>
            <a:br>
              <a:rPr lang="pt-BR" b="1" u="sng" dirty="0"/>
            </a:br>
            <a:r>
              <a:rPr lang="pt-BR" b="1" u="sng" dirty="0">
                <a:solidFill>
                  <a:schemeClr val="accent1"/>
                </a:solidFill>
              </a:rPr>
              <a:t>sob efeito do pecado</a:t>
            </a: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8BE23B0C-CC4C-9BEA-F795-67978D4561AE}"/>
              </a:ext>
            </a:extLst>
          </p:cNvPr>
          <p:cNvSpPr txBox="1"/>
          <p:nvPr/>
        </p:nvSpPr>
        <p:spPr>
          <a:xfrm>
            <a:off x="1486440" y="3764112"/>
            <a:ext cx="22727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u="sng" dirty="0"/>
              <a:t>Justiça </a:t>
            </a:r>
            <a:br>
              <a:rPr lang="pt-BR" b="1" u="sng" dirty="0"/>
            </a:br>
            <a:r>
              <a:rPr lang="pt-BR" b="1" u="sng" dirty="0"/>
              <a:t>(cumprimento da lei) </a:t>
            </a:r>
            <a:br>
              <a:rPr lang="pt-BR" b="1" u="sng" dirty="0"/>
            </a:br>
            <a:r>
              <a:rPr lang="pt-BR" b="1" u="sng" dirty="0"/>
              <a:t>pela fé</a:t>
            </a: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5D07DA55-F96C-BC91-EBB0-199FDB57AC4C}"/>
              </a:ext>
            </a:extLst>
          </p:cNvPr>
          <p:cNvSpPr txBox="1"/>
          <p:nvPr/>
        </p:nvSpPr>
        <p:spPr>
          <a:xfrm>
            <a:off x="9044903" y="3764112"/>
            <a:ext cx="22727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u="sng" dirty="0">
                <a:solidFill>
                  <a:schemeClr val="accent1"/>
                </a:solidFill>
              </a:rPr>
              <a:t>Justiça </a:t>
            </a:r>
            <a:br>
              <a:rPr lang="pt-BR" b="1" u="sng" dirty="0">
                <a:solidFill>
                  <a:schemeClr val="accent1"/>
                </a:solidFill>
              </a:rPr>
            </a:br>
            <a:r>
              <a:rPr lang="pt-BR" b="1" u="sng" dirty="0">
                <a:solidFill>
                  <a:schemeClr val="accent1"/>
                </a:solidFill>
              </a:rPr>
              <a:t>(cumprimento da lei) </a:t>
            </a:r>
            <a:br>
              <a:rPr lang="pt-BR" b="1" u="sng" dirty="0">
                <a:solidFill>
                  <a:schemeClr val="accent1"/>
                </a:solidFill>
              </a:rPr>
            </a:br>
            <a:r>
              <a:rPr lang="pt-BR" b="1" u="sng" dirty="0">
                <a:solidFill>
                  <a:schemeClr val="accent1"/>
                </a:solidFill>
              </a:rPr>
              <a:t>pela fé</a:t>
            </a:r>
          </a:p>
        </p:txBody>
      </p:sp>
    </p:spTree>
    <p:extLst>
      <p:ext uri="{BB962C8B-B14F-4D97-AF65-F5344CB8AC3E}">
        <p14:creationId xmlns:p14="http://schemas.microsoft.com/office/powerpoint/2010/main" val="307777853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AA62EDC9-9ADF-DF90-C26D-F35F3649F2E9}"/>
              </a:ext>
            </a:extLst>
          </p:cNvPr>
          <p:cNvSpPr/>
          <p:nvPr/>
        </p:nvSpPr>
        <p:spPr>
          <a:xfrm>
            <a:off x="-86496" y="6598508"/>
            <a:ext cx="12381470" cy="2594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92ACCEF6-D7B4-9AF6-237E-E4BDFECC1DC4}"/>
              </a:ext>
            </a:extLst>
          </p:cNvPr>
          <p:cNvSpPr txBox="1"/>
          <p:nvPr/>
        </p:nvSpPr>
        <p:spPr>
          <a:xfrm>
            <a:off x="8995722" y="6598508"/>
            <a:ext cx="509098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50" dirty="0">
                <a:solidFill>
                  <a:schemeClr val="bg1"/>
                </a:solidFill>
              </a:rPr>
              <a:t>JUSTIFICADOS – EM CRISTO TEMOS PAZ COM DEUS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693710BE-865A-F598-8084-BA0542C4E86B}"/>
              </a:ext>
            </a:extLst>
          </p:cNvPr>
          <p:cNvSpPr txBox="1"/>
          <p:nvPr/>
        </p:nvSpPr>
        <p:spPr>
          <a:xfrm>
            <a:off x="10481757" y="417598"/>
            <a:ext cx="1059456" cy="393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chemeClr val="accent4"/>
                </a:solidFill>
              </a:rPr>
              <a:t>03/05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5A668A01-EAA8-5697-4842-8ABA94232EE8}"/>
              </a:ext>
            </a:extLst>
          </p:cNvPr>
          <p:cNvSpPr txBox="1"/>
          <p:nvPr/>
        </p:nvSpPr>
        <p:spPr>
          <a:xfrm>
            <a:off x="517793" y="1153990"/>
            <a:ext cx="56650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accent2"/>
                </a:solidFill>
              </a:rPr>
              <a:t>JUSTIÇA POR MEIO DE CRISTO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DDC65F6E-9B8F-74E8-6FF1-B110EBAFD92E}"/>
              </a:ext>
            </a:extLst>
          </p:cNvPr>
          <p:cNvSpPr txBox="1"/>
          <p:nvPr/>
        </p:nvSpPr>
        <p:spPr>
          <a:xfrm>
            <a:off x="517793" y="352540"/>
            <a:ext cx="88465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chemeClr val="accent1"/>
                </a:solidFill>
              </a:rPr>
              <a:t>JUSTIÇA NOSSA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4A0E516D-0956-3DC0-DEC3-6B53F294B5DC}"/>
              </a:ext>
            </a:extLst>
          </p:cNvPr>
          <p:cNvSpPr txBox="1"/>
          <p:nvPr/>
        </p:nvSpPr>
        <p:spPr>
          <a:xfrm>
            <a:off x="987771" y="2850454"/>
            <a:ext cx="339865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¹⁵ antes, </a:t>
            </a:r>
            <a:r>
              <a:rPr lang="pt-BR" b="1" dirty="0"/>
              <a:t>foi ele tentado em todas as coisas</a:t>
            </a:r>
            <a:r>
              <a:rPr lang="pt-BR" dirty="0"/>
              <a:t>, </a:t>
            </a:r>
            <a:r>
              <a:rPr lang="pt-BR" b="1" dirty="0">
                <a:solidFill>
                  <a:schemeClr val="accent1"/>
                </a:solidFill>
              </a:rPr>
              <a:t>à nossa semelhança, mas sem pecado</a:t>
            </a:r>
            <a:r>
              <a:rPr lang="pt-BR" dirty="0"/>
              <a:t>.  </a:t>
            </a:r>
          </a:p>
          <a:p>
            <a:r>
              <a:rPr lang="pt-BR" sz="1600" dirty="0">
                <a:solidFill>
                  <a:schemeClr val="accent1"/>
                </a:solidFill>
              </a:rPr>
              <a:t>Hebreus 4:15</a:t>
            </a:r>
          </a:p>
        </p:txBody>
      </p:sp>
    </p:spTree>
    <p:extLst>
      <p:ext uri="{BB962C8B-B14F-4D97-AF65-F5344CB8AC3E}">
        <p14:creationId xmlns:p14="http://schemas.microsoft.com/office/powerpoint/2010/main" val="389004403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AA62EDC9-9ADF-DF90-C26D-F35F3649F2E9}"/>
              </a:ext>
            </a:extLst>
          </p:cNvPr>
          <p:cNvSpPr/>
          <p:nvPr/>
        </p:nvSpPr>
        <p:spPr>
          <a:xfrm>
            <a:off x="-86496" y="6598508"/>
            <a:ext cx="12381470" cy="2594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92ACCEF6-D7B4-9AF6-237E-E4BDFECC1DC4}"/>
              </a:ext>
            </a:extLst>
          </p:cNvPr>
          <p:cNvSpPr txBox="1"/>
          <p:nvPr/>
        </p:nvSpPr>
        <p:spPr>
          <a:xfrm>
            <a:off x="8995722" y="6598508"/>
            <a:ext cx="509098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50" dirty="0">
                <a:solidFill>
                  <a:schemeClr val="bg1"/>
                </a:solidFill>
              </a:rPr>
              <a:t>JUSTIFICADOS – EM CRISTO TEMOS PAZ COM DEUS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693710BE-865A-F598-8084-BA0542C4E86B}"/>
              </a:ext>
            </a:extLst>
          </p:cNvPr>
          <p:cNvSpPr txBox="1"/>
          <p:nvPr/>
        </p:nvSpPr>
        <p:spPr>
          <a:xfrm>
            <a:off x="10481757" y="417598"/>
            <a:ext cx="1059456" cy="393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chemeClr val="accent4"/>
                </a:solidFill>
              </a:rPr>
              <a:t>03/05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5A668A01-EAA8-5697-4842-8ABA94232EE8}"/>
              </a:ext>
            </a:extLst>
          </p:cNvPr>
          <p:cNvSpPr txBox="1"/>
          <p:nvPr/>
        </p:nvSpPr>
        <p:spPr>
          <a:xfrm>
            <a:off x="517793" y="1153990"/>
            <a:ext cx="56650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accent2"/>
                </a:solidFill>
              </a:rPr>
              <a:t>JUSTIÇA POR MEIO DE CRISTO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DDC65F6E-9B8F-74E8-6FF1-B110EBAFD92E}"/>
              </a:ext>
            </a:extLst>
          </p:cNvPr>
          <p:cNvSpPr txBox="1"/>
          <p:nvPr/>
        </p:nvSpPr>
        <p:spPr>
          <a:xfrm>
            <a:off x="517793" y="352540"/>
            <a:ext cx="88465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chemeClr val="accent1"/>
                </a:solidFill>
              </a:rPr>
              <a:t>JUSTIÇA NOSSA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4A0E516D-0956-3DC0-DEC3-6B53F294B5DC}"/>
              </a:ext>
            </a:extLst>
          </p:cNvPr>
          <p:cNvSpPr txBox="1"/>
          <p:nvPr/>
        </p:nvSpPr>
        <p:spPr>
          <a:xfrm>
            <a:off x="987771" y="2850454"/>
            <a:ext cx="339865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¹⁵ antes, </a:t>
            </a:r>
            <a:r>
              <a:rPr lang="pt-BR" b="1" dirty="0"/>
              <a:t>foi ele tentado em todas as coisas</a:t>
            </a:r>
            <a:r>
              <a:rPr lang="pt-BR" dirty="0"/>
              <a:t>, </a:t>
            </a:r>
            <a:r>
              <a:rPr lang="pt-BR" b="1" dirty="0">
                <a:solidFill>
                  <a:schemeClr val="accent1"/>
                </a:solidFill>
              </a:rPr>
              <a:t>à nossa semelhança, mas sem pecado</a:t>
            </a:r>
            <a:r>
              <a:rPr lang="pt-BR" dirty="0"/>
              <a:t>.  </a:t>
            </a:r>
          </a:p>
          <a:p>
            <a:r>
              <a:rPr lang="pt-BR" sz="1600" dirty="0">
                <a:solidFill>
                  <a:schemeClr val="accent1"/>
                </a:solidFill>
              </a:rPr>
              <a:t>Hebreus 4:15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03422B78-E4CB-E14C-EBE6-68CF6D0A783F}"/>
              </a:ext>
            </a:extLst>
          </p:cNvPr>
          <p:cNvSpPr txBox="1"/>
          <p:nvPr/>
        </p:nvSpPr>
        <p:spPr>
          <a:xfrm>
            <a:off x="5018018" y="875760"/>
            <a:ext cx="5053082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dirty="0"/>
              <a:t>¹ A seguir, foi Jesus levado pelo Espírito ao deserto, para ser tentado pelo diabo.</a:t>
            </a:r>
          </a:p>
          <a:p>
            <a:r>
              <a:rPr lang="pt-BR" sz="1400" dirty="0"/>
              <a:t>² E, depois de jejuar quarenta dias e quarenta noites, teve fome.</a:t>
            </a:r>
          </a:p>
          <a:p>
            <a:r>
              <a:rPr lang="pt-BR" sz="1400" dirty="0"/>
              <a:t>³ Então, o tentador, aproximando-se, lhe disse: </a:t>
            </a:r>
            <a:r>
              <a:rPr lang="pt-BR" sz="1400" b="1" dirty="0"/>
              <a:t>Se és Filho de Deus, manda que estas pedras se transformem em pães.</a:t>
            </a:r>
          </a:p>
          <a:p>
            <a:r>
              <a:rPr lang="pt-BR" sz="1400" dirty="0"/>
              <a:t>⁴ Jesus, porém, respondeu: Está escrito:</a:t>
            </a:r>
          </a:p>
          <a:p>
            <a:r>
              <a:rPr lang="pt-BR" sz="1400" b="1" dirty="0">
                <a:solidFill>
                  <a:schemeClr val="accent1"/>
                </a:solidFill>
              </a:rPr>
              <a:t>  Não só de pão viverá o homem, mas de toda palavra que procede da boca de Deus. </a:t>
            </a:r>
          </a:p>
          <a:p>
            <a:r>
              <a:rPr lang="pt-BR" sz="1200" u="sng" dirty="0">
                <a:solidFill>
                  <a:schemeClr val="accent1"/>
                </a:solidFill>
              </a:rPr>
              <a:t>Mateus 4:1-4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51422DF3-3097-EAC9-3FE0-FCAACA9BB11F}"/>
              </a:ext>
            </a:extLst>
          </p:cNvPr>
          <p:cNvSpPr txBox="1"/>
          <p:nvPr/>
        </p:nvSpPr>
        <p:spPr>
          <a:xfrm>
            <a:off x="7706072" y="2548776"/>
            <a:ext cx="4254242" cy="20005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dirty="0"/>
              <a:t>⁵ Então, o diabo o levou à Cidade Santa, colocou-o sobre o pináculo do templo</a:t>
            </a:r>
          </a:p>
          <a:p>
            <a:r>
              <a:rPr lang="pt-BR" sz="1400" dirty="0"/>
              <a:t>⁶ e lhe disse: </a:t>
            </a:r>
            <a:r>
              <a:rPr lang="pt-BR" sz="1400" b="1" dirty="0"/>
              <a:t>Se és Filho de Deus, atira-te abaixo, porque está escrito: Aos seus anjos ordenará a teu respeito que te guardem; e: Eles te susterão nas suas mãos, para não tropeçares nalguma pedra.</a:t>
            </a:r>
          </a:p>
          <a:p>
            <a:r>
              <a:rPr lang="pt-BR" sz="1400" dirty="0"/>
              <a:t>⁷ Respondeu-lhe Jesus</a:t>
            </a:r>
            <a:r>
              <a:rPr lang="pt-BR" sz="1400" b="1" dirty="0">
                <a:solidFill>
                  <a:schemeClr val="accent1"/>
                </a:solidFill>
              </a:rPr>
              <a:t>: Também está escrito:</a:t>
            </a:r>
          </a:p>
          <a:p>
            <a:r>
              <a:rPr lang="pt-BR" sz="1400" b="1" dirty="0">
                <a:solidFill>
                  <a:schemeClr val="accent1"/>
                </a:solidFill>
              </a:rPr>
              <a:t>  Não tentarás o Senhor, teu Deus. </a:t>
            </a:r>
          </a:p>
          <a:p>
            <a:r>
              <a:rPr lang="pt-BR" sz="1200" u="sng" dirty="0">
                <a:solidFill>
                  <a:schemeClr val="accent1"/>
                </a:solidFill>
              </a:rPr>
              <a:t>Mateus 4:5-7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0F9BFBFB-6933-657F-65E0-AFEBE35921AD}"/>
              </a:ext>
            </a:extLst>
          </p:cNvPr>
          <p:cNvSpPr txBox="1"/>
          <p:nvPr/>
        </p:nvSpPr>
        <p:spPr>
          <a:xfrm>
            <a:off x="5040590" y="4647883"/>
            <a:ext cx="4684782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dirty="0"/>
              <a:t>⁸ Levou-o ainda o diabo a um monte muito alto, mostrou-lhe todos os reinos do mundo e a glória deles</a:t>
            </a:r>
          </a:p>
          <a:p>
            <a:r>
              <a:rPr lang="pt-BR" sz="1400" dirty="0"/>
              <a:t>⁹ e lhe disse: </a:t>
            </a:r>
            <a:r>
              <a:rPr lang="pt-BR" sz="1400" b="1" dirty="0"/>
              <a:t>Tudo isto te darei se, prostrado, me adorares.</a:t>
            </a:r>
          </a:p>
          <a:p>
            <a:r>
              <a:rPr lang="pt-BR" sz="1400" dirty="0"/>
              <a:t>¹⁰ Então, Jesus lhe ordenou: </a:t>
            </a:r>
            <a:r>
              <a:rPr lang="pt-BR" sz="1400" b="1" dirty="0">
                <a:solidFill>
                  <a:schemeClr val="accent1"/>
                </a:solidFill>
              </a:rPr>
              <a:t>Retira-te, Satanás, porque está escrito: Ao Senhor, teu Deus, adorarás, e só a ele darás culto.</a:t>
            </a:r>
          </a:p>
          <a:p>
            <a:r>
              <a:rPr lang="pt-BR" sz="1400" dirty="0"/>
              <a:t>¹¹ Com isto, o deixou o diabo, e eis que vieram anjos e o serviram. </a:t>
            </a:r>
          </a:p>
          <a:p>
            <a:r>
              <a:rPr lang="pt-BR" sz="1400" u="sng" dirty="0">
                <a:solidFill>
                  <a:schemeClr val="accent1"/>
                </a:solidFill>
              </a:rPr>
              <a:t>Mateus 4:8-11</a:t>
            </a:r>
          </a:p>
          <a:p>
            <a:endParaRPr lang="pt-BR" sz="1400" dirty="0"/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06BD7431-81DC-60AA-1765-69BACE6B806D}"/>
              </a:ext>
            </a:extLst>
          </p:cNvPr>
          <p:cNvSpPr txBox="1"/>
          <p:nvPr/>
        </p:nvSpPr>
        <p:spPr>
          <a:xfrm>
            <a:off x="4475380" y="5812446"/>
            <a:ext cx="7147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 err="1">
                <a:solidFill>
                  <a:schemeClr val="accent1"/>
                </a:solidFill>
              </a:rPr>
              <a:t>Tg</a:t>
            </a:r>
            <a:r>
              <a:rPr lang="pt-BR" sz="1200" dirty="0">
                <a:solidFill>
                  <a:schemeClr val="accent1"/>
                </a:solidFill>
              </a:rPr>
              <a:t> 4.7</a:t>
            </a:r>
          </a:p>
        </p:txBody>
      </p:sp>
    </p:spTree>
    <p:extLst>
      <p:ext uri="{BB962C8B-B14F-4D97-AF65-F5344CB8AC3E}">
        <p14:creationId xmlns:p14="http://schemas.microsoft.com/office/powerpoint/2010/main" val="416353594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AA62EDC9-9ADF-DF90-C26D-F35F3649F2E9}"/>
              </a:ext>
            </a:extLst>
          </p:cNvPr>
          <p:cNvSpPr/>
          <p:nvPr/>
        </p:nvSpPr>
        <p:spPr>
          <a:xfrm>
            <a:off x="-86496" y="6598508"/>
            <a:ext cx="12381470" cy="2594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92ACCEF6-D7B4-9AF6-237E-E4BDFECC1DC4}"/>
              </a:ext>
            </a:extLst>
          </p:cNvPr>
          <p:cNvSpPr txBox="1"/>
          <p:nvPr/>
        </p:nvSpPr>
        <p:spPr>
          <a:xfrm>
            <a:off x="8995722" y="6598508"/>
            <a:ext cx="509098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50" dirty="0">
                <a:solidFill>
                  <a:schemeClr val="bg1"/>
                </a:solidFill>
              </a:rPr>
              <a:t>JUSTIFICADOS – EM CRISTO TEMOS PAZ COM DEUS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693710BE-865A-F598-8084-BA0542C4E86B}"/>
              </a:ext>
            </a:extLst>
          </p:cNvPr>
          <p:cNvSpPr txBox="1"/>
          <p:nvPr/>
        </p:nvSpPr>
        <p:spPr>
          <a:xfrm>
            <a:off x="10481757" y="417598"/>
            <a:ext cx="1059456" cy="393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chemeClr val="accent4"/>
                </a:solidFill>
              </a:rPr>
              <a:t>03/05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5A668A01-EAA8-5697-4842-8ABA94232EE8}"/>
              </a:ext>
            </a:extLst>
          </p:cNvPr>
          <p:cNvSpPr txBox="1"/>
          <p:nvPr/>
        </p:nvSpPr>
        <p:spPr>
          <a:xfrm>
            <a:off x="517793" y="1153990"/>
            <a:ext cx="56650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accent2"/>
                </a:solidFill>
              </a:rPr>
              <a:t>JUSTIÇA POR MEIO DE CRISTO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DDC65F6E-9B8F-74E8-6FF1-B110EBAFD92E}"/>
              </a:ext>
            </a:extLst>
          </p:cNvPr>
          <p:cNvSpPr txBox="1"/>
          <p:nvPr/>
        </p:nvSpPr>
        <p:spPr>
          <a:xfrm>
            <a:off x="517793" y="352540"/>
            <a:ext cx="88465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chemeClr val="accent1"/>
                </a:solidFill>
              </a:rPr>
              <a:t>JUSTIÇA NOSSA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4115E6E7-95E9-33D5-D585-7878F94073D4}"/>
              </a:ext>
            </a:extLst>
          </p:cNvPr>
          <p:cNvSpPr txBox="1"/>
          <p:nvPr/>
        </p:nvSpPr>
        <p:spPr>
          <a:xfrm>
            <a:off x="3132473" y="2906223"/>
            <a:ext cx="5863249" cy="1200329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3600" b="1" dirty="0"/>
              <a:t>VITÓRIA PELA FÉ</a:t>
            </a:r>
          </a:p>
          <a:p>
            <a:pPr algn="ctr"/>
            <a:r>
              <a:rPr lang="pt-BR" sz="3600" b="1" dirty="0">
                <a:solidFill>
                  <a:schemeClr val="accent1"/>
                </a:solidFill>
              </a:rPr>
              <a:t>NA PALAVRA DE DEUS</a:t>
            </a:r>
          </a:p>
        </p:txBody>
      </p:sp>
    </p:spTree>
    <p:extLst>
      <p:ext uri="{BB962C8B-B14F-4D97-AF65-F5344CB8AC3E}">
        <p14:creationId xmlns:p14="http://schemas.microsoft.com/office/powerpoint/2010/main" val="362070740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AA62EDC9-9ADF-DF90-C26D-F35F3649F2E9}"/>
              </a:ext>
            </a:extLst>
          </p:cNvPr>
          <p:cNvSpPr/>
          <p:nvPr/>
        </p:nvSpPr>
        <p:spPr>
          <a:xfrm>
            <a:off x="-86496" y="6598508"/>
            <a:ext cx="12381470" cy="2594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92ACCEF6-D7B4-9AF6-237E-E4BDFECC1DC4}"/>
              </a:ext>
            </a:extLst>
          </p:cNvPr>
          <p:cNvSpPr txBox="1"/>
          <p:nvPr/>
        </p:nvSpPr>
        <p:spPr>
          <a:xfrm>
            <a:off x="8995722" y="6598508"/>
            <a:ext cx="509098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50" dirty="0">
                <a:solidFill>
                  <a:schemeClr val="bg1"/>
                </a:solidFill>
              </a:rPr>
              <a:t>JUSTIFICADOS – EM CRISTO TEMOS PAZ COM DEUS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693710BE-865A-F598-8084-BA0542C4E86B}"/>
              </a:ext>
            </a:extLst>
          </p:cNvPr>
          <p:cNvSpPr txBox="1"/>
          <p:nvPr/>
        </p:nvSpPr>
        <p:spPr>
          <a:xfrm>
            <a:off x="10481757" y="417598"/>
            <a:ext cx="1059456" cy="393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chemeClr val="accent4"/>
                </a:solidFill>
              </a:rPr>
              <a:t>03/05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5A668A01-EAA8-5697-4842-8ABA94232EE8}"/>
              </a:ext>
            </a:extLst>
          </p:cNvPr>
          <p:cNvSpPr txBox="1"/>
          <p:nvPr/>
        </p:nvSpPr>
        <p:spPr>
          <a:xfrm>
            <a:off x="517793" y="1153990"/>
            <a:ext cx="56650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accent2"/>
                </a:solidFill>
              </a:rPr>
              <a:t>JUSTIÇA POR MEIO DE CRISTO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DDC65F6E-9B8F-74E8-6FF1-B110EBAFD92E}"/>
              </a:ext>
            </a:extLst>
          </p:cNvPr>
          <p:cNvSpPr txBox="1"/>
          <p:nvPr/>
        </p:nvSpPr>
        <p:spPr>
          <a:xfrm>
            <a:off x="517793" y="352540"/>
            <a:ext cx="88465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chemeClr val="accent1"/>
                </a:solidFill>
              </a:rPr>
              <a:t>JUSTIÇA NOSSA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4A0E516D-0956-3DC0-DEC3-6B53F294B5DC}"/>
              </a:ext>
            </a:extLst>
          </p:cNvPr>
          <p:cNvSpPr txBox="1"/>
          <p:nvPr/>
        </p:nvSpPr>
        <p:spPr>
          <a:xfrm>
            <a:off x="517792" y="2311708"/>
            <a:ext cx="4079607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¹⁴ Vendo, pois, os homens o sinal que Jesus fizera, disseram: Este é, verdadeiramente, o profeta que devia vir ao mundo.</a:t>
            </a:r>
          </a:p>
          <a:p>
            <a:r>
              <a:rPr lang="pt-BR" dirty="0"/>
              <a:t>¹⁵ </a:t>
            </a:r>
            <a:r>
              <a:rPr lang="pt-BR" b="1" dirty="0">
                <a:solidFill>
                  <a:schemeClr val="accent1"/>
                </a:solidFill>
              </a:rPr>
              <a:t>Sabendo, pois, Jesus que estavam para vir com o intuito de arrebatá-lo para o proclamarem rei, retirou-se novamente, sozinho, para o monte</a:t>
            </a:r>
            <a:r>
              <a:rPr lang="pt-BR" dirty="0"/>
              <a:t>. </a:t>
            </a:r>
          </a:p>
          <a:p>
            <a:r>
              <a:rPr lang="pt-BR" sz="1600" dirty="0">
                <a:solidFill>
                  <a:schemeClr val="accent1"/>
                </a:solidFill>
              </a:rPr>
              <a:t>João 6:14,15</a:t>
            </a:r>
            <a:endParaRPr lang="pt-BR" sz="14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359426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AA62EDC9-9ADF-DF90-C26D-F35F3649F2E9}"/>
              </a:ext>
            </a:extLst>
          </p:cNvPr>
          <p:cNvSpPr/>
          <p:nvPr/>
        </p:nvSpPr>
        <p:spPr>
          <a:xfrm>
            <a:off x="-86496" y="6598508"/>
            <a:ext cx="12381470" cy="2594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92ACCEF6-D7B4-9AF6-237E-E4BDFECC1DC4}"/>
              </a:ext>
            </a:extLst>
          </p:cNvPr>
          <p:cNvSpPr txBox="1"/>
          <p:nvPr/>
        </p:nvSpPr>
        <p:spPr>
          <a:xfrm>
            <a:off x="8995722" y="6598508"/>
            <a:ext cx="509098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50" dirty="0">
                <a:solidFill>
                  <a:schemeClr val="bg1"/>
                </a:solidFill>
              </a:rPr>
              <a:t>JUSTIFICADOS – EM CRISTO TEMOS PAZ COM DEUS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693710BE-865A-F598-8084-BA0542C4E86B}"/>
              </a:ext>
            </a:extLst>
          </p:cNvPr>
          <p:cNvSpPr txBox="1"/>
          <p:nvPr/>
        </p:nvSpPr>
        <p:spPr>
          <a:xfrm>
            <a:off x="10481757" y="417598"/>
            <a:ext cx="1059456" cy="393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chemeClr val="accent4"/>
                </a:solidFill>
              </a:rPr>
              <a:t>03/05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5A668A01-EAA8-5697-4842-8ABA94232EE8}"/>
              </a:ext>
            </a:extLst>
          </p:cNvPr>
          <p:cNvSpPr txBox="1"/>
          <p:nvPr/>
        </p:nvSpPr>
        <p:spPr>
          <a:xfrm>
            <a:off x="517793" y="1153990"/>
            <a:ext cx="56650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accent2"/>
                </a:solidFill>
              </a:rPr>
              <a:t>JUSTIÇA POR MEIO DE CRISTO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DDC65F6E-9B8F-74E8-6FF1-B110EBAFD92E}"/>
              </a:ext>
            </a:extLst>
          </p:cNvPr>
          <p:cNvSpPr txBox="1"/>
          <p:nvPr/>
        </p:nvSpPr>
        <p:spPr>
          <a:xfrm>
            <a:off x="517793" y="352540"/>
            <a:ext cx="88465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chemeClr val="accent1"/>
                </a:solidFill>
              </a:rPr>
              <a:t>JUSTIÇA NOSSA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4A0E516D-0956-3DC0-DEC3-6B53F294B5DC}"/>
              </a:ext>
            </a:extLst>
          </p:cNvPr>
          <p:cNvSpPr txBox="1"/>
          <p:nvPr/>
        </p:nvSpPr>
        <p:spPr>
          <a:xfrm>
            <a:off x="517792" y="2311708"/>
            <a:ext cx="4079607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¹⁴ Vendo, pois, os homens o sinal que Jesus fizera, disseram: Este é, verdadeiramente, o profeta que devia vir ao mundo.</a:t>
            </a:r>
          </a:p>
          <a:p>
            <a:r>
              <a:rPr lang="pt-BR" dirty="0"/>
              <a:t>¹⁵ </a:t>
            </a:r>
            <a:r>
              <a:rPr lang="pt-BR" b="1" dirty="0">
                <a:solidFill>
                  <a:schemeClr val="accent1"/>
                </a:solidFill>
              </a:rPr>
              <a:t>Sabendo, pois, Jesus que estavam para vir com o intuito de arrebatá-lo para o proclamarem rei, retirou-se novamente, sozinho, para o monte</a:t>
            </a:r>
            <a:r>
              <a:rPr lang="pt-BR" dirty="0"/>
              <a:t>. </a:t>
            </a:r>
          </a:p>
          <a:p>
            <a:r>
              <a:rPr lang="pt-BR" sz="1600" dirty="0">
                <a:solidFill>
                  <a:schemeClr val="accent1"/>
                </a:solidFill>
              </a:rPr>
              <a:t>João 6:14,15</a:t>
            </a:r>
            <a:endParaRPr lang="pt-BR" sz="1400" dirty="0">
              <a:solidFill>
                <a:schemeClr val="accent1"/>
              </a:solidFill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51918D09-66DA-9BFA-9F2D-0B100814C663}"/>
              </a:ext>
            </a:extLst>
          </p:cNvPr>
          <p:cNvSpPr txBox="1"/>
          <p:nvPr/>
        </p:nvSpPr>
        <p:spPr>
          <a:xfrm>
            <a:off x="6529330" y="1296045"/>
            <a:ext cx="4079607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/>
              <a:t>²² Logo a seguir, compeliu Jesus os discípulos a embarcar e passar adiante dele para o outro lado, enquanto ele despedia as multidões.</a:t>
            </a:r>
          </a:p>
          <a:p>
            <a:r>
              <a:rPr lang="pt-BR" dirty="0"/>
              <a:t>²³ E, despedidas as multidões, </a:t>
            </a:r>
            <a:r>
              <a:rPr lang="pt-BR" b="1" dirty="0">
                <a:solidFill>
                  <a:schemeClr val="accent1"/>
                </a:solidFill>
              </a:rPr>
              <a:t>subiu ao monte, a fim de orar sozinho. Em caindo a tarde, lá estava ele, só</a:t>
            </a:r>
            <a:r>
              <a:rPr lang="pt-BR" dirty="0"/>
              <a:t>.  </a:t>
            </a:r>
          </a:p>
          <a:p>
            <a:r>
              <a:rPr lang="pt-BR" sz="1600" dirty="0">
                <a:solidFill>
                  <a:schemeClr val="accent1"/>
                </a:solidFill>
              </a:rPr>
              <a:t>Mateus 14:22,23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159872E3-4753-F045-364C-42B81D0BBB10}"/>
              </a:ext>
            </a:extLst>
          </p:cNvPr>
          <p:cNvSpPr txBox="1"/>
          <p:nvPr/>
        </p:nvSpPr>
        <p:spPr>
          <a:xfrm>
            <a:off x="6563298" y="4158367"/>
            <a:ext cx="401167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/>
              <a:t>³⁵ </a:t>
            </a:r>
            <a:r>
              <a:rPr lang="pt-BR" b="1" dirty="0">
                <a:solidFill>
                  <a:schemeClr val="accent1"/>
                </a:solidFill>
              </a:rPr>
              <a:t>Tendo-se levantado alta madrugada, saiu, foi para um lugar deserto e ali orava</a:t>
            </a:r>
            <a:r>
              <a:rPr lang="pt-BR" dirty="0"/>
              <a:t>.  </a:t>
            </a:r>
          </a:p>
          <a:p>
            <a:r>
              <a:rPr lang="pt-BR" sz="1600" dirty="0">
                <a:solidFill>
                  <a:schemeClr val="accent1"/>
                </a:solidFill>
              </a:rPr>
              <a:t>Marcos 1:35</a:t>
            </a:r>
          </a:p>
        </p:txBody>
      </p:sp>
    </p:spTree>
    <p:extLst>
      <p:ext uri="{BB962C8B-B14F-4D97-AF65-F5344CB8AC3E}">
        <p14:creationId xmlns:p14="http://schemas.microsoft.com/office/powerpoint/2010/main" val="247909631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AA62EDC9-9ADF-DF90-C26D-F35F3649F2E9}"/>
              </a:ext>
            </a:extLst>
          </p:cNvPr>
          <p:cNvSpPr/>
          <p:nvPr/>
        </p:nvSpPr>
        <p:spPr>
          <a:xfrm>
            <a:off x="-86496" y="6598508"/>
            <a:ext cx="12381470" cy="2594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92ACCEF6-D7B4-9AF6-237E-E4BDFECC1DC4}"/>
              </a:ext>
            </a:extLst>
          </p:cNvPr>
          <p:cNvSpPr txBox="1"/>
          <p:nvPr/>
        </p:nvSpPr>
        <p:spPr>
          <a:xfrm>
            <a:off x="8995722" y="6598508"/>
            <a:ext cx="509098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50" dirty="0">
                <a:solidFill>
                  <a:schemeClr val="bg1"/>
                </a:solidFill>
              </a:rPr>
              <a:t>JUSTIFICADOS – EM CRISTO TEMOS PAZ COM DEUS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693710BE-865A-F598-8084-BA0542C4E86B}"/>
              </a:ext>
            </a:extLst>
          </p:cNvPr>
          <p:cNvSpPr txBox="1"/>
          <p:nvPr/>
        </p:nvSpPr>
        <p:spPr>
          <a:xfrm>
            <a:off x="10481757" y="417598"/>
            <a:ext cx="1059456" cy="393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chemeClr val="accent4"/>
                </a:solidFill>
              </a:rPr>
              <a:t>03/05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5A668A01-EAA8-5697-4842-8ABA94232EE8}"/>
              </a:ext>
            </a:extLst>
          </p:cNvPr>
          <p:cNvSpPr txBox="1"/>
          <p:nvPr/>
        </p:nvSpPr>
        <p:spPr>
          <a:xfrm>
            <a:off x="517793" y="1153990"/>
            <a:ext cx="56650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accent2"/>
                </a:solidFill>
              </a:rPr>
              <a:t>JUSTIÇA POR MEIO DE CRISTO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DDC65F6E-9B8F-74E8-6FF1-B110EBAFD92E}"/>
              </a:ext>
            </a:extLst>
          </p:cNvPr>
          <p:cNvSpPr txBox="1"/>
          <p:nvPr/>
        </p:nvSpPr>
        <p:spPr>
          <a:xfrm>
            <a:off x="517793" y="352540"/>
            <a:ext cx="88465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chemeClr val="accent1"/>
                </a:solidFill>
              </a:rPr>
              <a:t>JUSTIÇA NOSSA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B83C89A7-35A8-D648-3A6F-755A1E3E4822}"/>
              </a:ext>
            </a:extLst>
          </p:cNvPr>
          <p:cNvSpPr txBox="1"/>
          <p:nvPr/>
        </p:nvSpPr>
        <p:spPr>
          <a:xfrm>
            <a:off x="3132473" y="2906223"/>
            <a:ext cx="5863249" cy="1200329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3600" b="1" dirty="0"/>
              <a:t>VITÓRIA PELA FÉ</a:t>
            </a:r>
          </a:p>
          <a:p>
            <a:pPr algn="ctr"/>
            <a:r>
              <a:rPr lang="pt-BR" sz="3600" b="1" dirty="0">
                <a:solidFill>
                  <a:schemeClr val="accent1"/>
                </a:solidFill>
              </a:rPr>
              <a:t>NA ORAÇÃO A DEUS</a:t>
            </a:r>
          </a:p>
        </p:txBody>
      </p:sp>
    </p:spTree>
    <p:extLst>
      <p:ext uri="{BB962C8B-B14F-4D97-AF65-F5344CB8AC3E}">
        <p14:creationId xmlns:p14="http://schemas.microsoft.com/office/powerpoint/2010/main" val="116488210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AA62EDC9-9ADF-DF90-C26D-F35F3649F2E9}"/>
              </a:ext>
            </a:extLst>
          </p:cNvPr>
          <p:cNvSpPr/>
          <p:nvPr/>
        </p:nvSpPr>
        <p:spPr>
          <a:xfrm>
            <a:off x="-86496" y="6598508"/>
            <a:ext cx="12381470" cy="2594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92ACCEF6-D7B4-9AF6-237E-E4BDFECC1DC4}"/>
              </a:ext>
            </a:extLst>
          </p:cNvPr>
          <p:cNvSpPr txBox="1"/>
          <p:nvPr/>
        </p:nvSpPr>
        <p:spPr>
          <a:xfrm>
            <a:off x="8995722" y="6598508"/>
            <a:ext cx="509098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50" dirty="0">
                <a:solidFill>
                  <a:schemeClr val="bg1"/>
                </a:solidFill>
              </a:rPr>
              <a:t>JUSTIFICADOS – EM CRISTO TEMOS PAZ COM DEUS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693710BE-865A-F598-8084-BA0542C4E86B}"/>
              </a:ext>
            </a:extLst>
          </p:cNvPr>
          <p:cNvSpPr txBox="1"/>
          <p:nvPr/>
        </p:nvSpPr>
        <p:spPr>
          <a:xfrm>
            <a:off x="10481757" y="417598"/>
            <a:ext cx="1059456" cy="393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chemeClr val="accent4"/>
                </a:solidFill>
              </a:rPr>
              <a:t>03/05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5A668A01-EAA8-5697-4842-8ABA94232EE8}"/>
              </a:ext>
            </a:extLst>
          </p:cNvPr>
          <p:cNvSpPr txBox="1"/>
          <p:nvPr/>
        </p:nvSpPr>
        <p:spPr>
          <a:xfrm>
            <a:off x="517793" y="1153990"/>
            <a:ext cx="56650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accent2"/>
                </a:solidFill>
              </a:rPr>
              <a:t>JUSTIÇA POR MEIO DE CRISTO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DDC65F6E-9B8F-74E8-6FF1-B110EBAFD92E}"/>
              </a:ext>
            </a:extLst>
          </p:cNvPr>
          <p:cNvSpPr txBox="1"/>
          <p:nvPr/>
        </p:nvSpPr>
        <p:spPr>
          <a:xfrm>
            <a:off x="517793" y="352540"/>
            <a:ext cx="88465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chemeClr val="accent1"/>
                </a:solidFill>
              </a:rPr>
              <a:t>JUSTIÇA NOSSA</a:t>
            </a:r>
          </a:p>
        </p:txBody>
      </p:sp>
      <p:pic>
        <p:nvPicPr>
          <p:cNvPr id="32770" name="Picture 2" descr="Transparent Torah Png - Torah Png, Png Download - kindpng">
            <a:extLst>
              <a:ext uri="{FF2B5EF4-FFF2-40B4-BE49-F238E27FC236}">
                <a16:creationId xmlns:a16="http://schemas.microsoft.com/office/drawing/2014/main" id="{91D73577-0278-AD6C-85E6-DDB846DB72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5744" y="1612222"/>
            <a:ext cx="2208597" cy="1836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772" name="Picture 4" descr="Pray Png Images - Free Download on Freepik">
            <a:extLst>
              <a:ext uri="{FF2B5EF4-FFF2-40B4-BE49-F238E27FC236}">
                <a16:creationId xmlns:a16="http://schemas.microsoft.com/office/drawing/2014/main" id="{7A40FC45-2143-322B-C779-18F851CDA2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1174" y="3995981"/>
            <a:ext cx="1680920" cy="1680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eta Curva para a Direita 1">
            <a:extLst>
              <a:ext uri="{FF2B5EF4-FFF2-40B4-BE49-F238E27FC236}">
                <a16:creationId xmlns:a16="http://schemas.microsoft.com/office/drawing/2014/main" id="{9505F385-826D-7E01-5BDC-053D95241954}"/>
              </a:ext>
            </a:extLst>
          </p:cNvPr>
          <p:cNvSpPr/>
          <p:nvPr/>
        </p:nvSpPr>
        <p:spPr>
          <a:xfrm>
            <a:off x="3657528" y="2333747"/>
            <a:ext cx="4263646" cy="2946563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pic>
        <p:nvPicPr>
          <p:cNvPr id="3" name="Picture 2" descr="Página 2 | Jesus Png Imagens – Download Grátis no Freepik">
            <a:extLst>
              <a:ext uri="{FF2B5EF4-FFF2-40B4-BE49-F238E27FC236}">
                <a16:creationId xmlns:a16="http://schemas.microsoft.com/office/drawing/2014/main" id="{35D29786-11EF-D417-FD48-DA64867852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8307" b="93131" l="9979" r="89809">
                        <a14:foregroundMark x1="49045" y1="8466" x2="49045" y2="8466"/>
                        <a14:foregroundMark x1="43949" y1="93131" x2="43949" y2="93131"/>
                        <a14:foregroundMark x1="47983" y1="92492" x2="47983" y2="9249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9906" y="1612222"/>
            <a:ext cx="3141563" cy="41758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8E816320-9991-B8B2-F255-3387E422E946}"/>
              </a:ext>
            </a:extLst>
          </p:cNvPr>
          <p:cNvSpPr txBox="1"/>
          <p:nvPr/>
        </p:nvSpPr>
        <p:spPr>
          <a:xfrm>
            <a:off x="9825449" y="2207178"/>
            <a:ext cx="194450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>
                <a:solidFill>
                  <a:schemeClr val="accent1"/>
                </a:solidFill>
              </a:rPr>
              <a:t>FÉ NA </a:t>
            </a:r>
            <a:br>
              <a:rPr lang="pt-BR" b="1" dirty="0">
                <a:solidFill>
                  <a:schemeClr val="accent1"/>
                </a:solidFill>
              </a:rPr>
            </a:br>
            <a:r>
              <a:rPr lang="pt-BR" b="1" dirty="0">
                <a:solidFill>
                  <a:schemeClr val="accent1"/>
                </a:solidFill>
              </a:rPr>
              <a:t>PALAVRA DE DEUS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9627230F-C3D7-A74A-88D9-61B1B877448F}"/>
              </a:ext>
            </a:extLst>
          </p:cNvPr>
          <p:cNvSpPr txBox="1"/>
          <p:nvPr/>
        </p:nvSpPr>
        <p:spPr>
          <a:xfrm>
            <a:off x="9776874" y="4402843"/>
            <a:ext cx="107330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>
                <a:solidFill>
                  <a:schemeClr val="accent1"/>
                </a:solidFill>
              </a:rPr>
              <a:t>ORAÇÃO </a:t>
            </a:r>
            <a:br>
              <a:rPr lang="pt-BR" b="1" dirty="0">
                <a:solidFill>
                  <a:schemeClr val="accent1"/>
                </a:solidFill>
              </a:rPr>
            </a:br>
            <a:r>
              <a:rPr lang="pt-BR" b="1" dirty="0">
                <a:solidFill>
                  <a:schemeClr val="accent1"/>
                </a:solidFill>
              </a:rPr>
              <a:t>DA FÉ</a:t>
            </a:r>
          </a:p>
        </p:txBody>
      </p:sp>
    </p:spTree>
    <p:extLst>
      <p:ext uri="{BB962C8B-B14F-4D97-AF65-F5344CB8AC3E}">
        <p14:creationId xmlns:p14="http://schemas.microsoft.com/office/powerpoint/2010/main" val="6085274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AA62EDC9-9ADF-DF90-C26D-F35F3649F2E9}"/>
              </a:ext>
            </a:extLst>
          </p:cNvPr>
          <p:cNvSpPr/>
          <p:nvPr/>
        </p:nvSpPr>
        <p:spPr>
          <a:xfrm>
            <a:off x="-86496" y="6598508"/>
            <a:ext cx="12381470" cy="2594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92ACCEF6-D7B4-9AF6-237E-E4BDFECC1DC4}"/>
              </a:ext>
            </a:extLst>
          </p:cNvPr>
          <p:cNvSpPr txBox="1"/>
          <p:nvPr/>
        </p:nvSpPr>
        <p:spPr>
          <a:xfrm>
            <a:off x="8995722" y="6598508"/>
            <a:ext cx="509098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50" dirty="0">
                <a:solidFill>
                  <a:schemeClr val="bg1"/>
                </a:solidFill>
              </a:rPr>
              <a:t>JUSTIFICADOS – EM CRISTO TEMOS PAZ COM DEUS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693710BE-865A-F598-8084-BA0542C4E86B}"/>
              </a:ext>
            </a:extLst>
          </p:cNvPr>
          <p:cNvSpPr txBox="1"/>
          <p:nvPr/>
        </p:nvSpPr>
        <p:spPr>
          <a:xfrm>
            <a:off x="10481757" y="417598"/>
            <a:ext cx="1059456" cy="393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chemeClr val="accent4"/>
                </a:solidFill>
              </a:rPr>
              <a:t>03/05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5A668A01-EAA8-5697-4842-8ABA94232EE8}"/>
              </a:ext>
            </a:extLst>
          </p:cNvPr>
          <p:cNvSpPr txBox="1"/>
          <p:nvPr/>
        </p:nvSpPr>
        <p:spPr>
          <a:xfrm>
            <a:off x="517793" y="1153990"/>
            <a:ext cx="56650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accent2"/>
                </a:solidFill>
              </a:rPr>
              <a:t>JUSTIÇA POR MEIO DE CRISTO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DDC65F6E-9B8F-74E8-6FF1-B110EBAFD92E}"/>
              </a:ext>
            </a:extLst>
          </p:cNvPr>
          <p:cNvSpPr txBox="1"/>
          <p:nvPr/>
        </p:nvSpPr>
        <p:spPr>
          <a:xfrm>
            <a:off x="517793" y="352540"/>
            <a:ext cx="88465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chemeClr val="accent1"/>
                </a:solidFill>
              </a:rPr>
              <a:t>JUSTIÇA NOSSA</a:t>
            </a:r>
          </a:p>
        </p:txBody>
      </p:sp>
      <p:pic>
        <p:nvPicPr>
          <p:cNvPr id="32770" name="Picture 2" descr="Transparent Torah Png - Torah Png, Png Download - kindpng">
            <a:extLst>
              <a:ext uri="{FF2B5EF4-FFF2-40B4-BE49-F238E27FC236}">
                <a16:creationId xmlns:a16="http://schemas.microsoft.com/office/drawing/2014/main" id="{91D73577-0278-AD6C-85E6-DDB846DB72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5744" y="1612222"/>
            <a:ext cx="2208597" cy="1836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772" name="Picture 4" descr="Pray Png Images - Free Download on Freepik">
            <a:extLst>
              <a:ext uri="{FF2B5EF4-FFF2-40B4-BE49-F238E27FC236}">
                <a16:creationId xmlns:a16="http://schemas.microsoft.com/office/drawing/2014/main" id="{7A40FC45-2143-322B-C779-18F851CDA2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1174" y="3995981"/>
            <a:ext cx="1680920" cy="1680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eta Curva para a Direita 1">
            <a:extLst>
              <a:ext uri="{FF2B5EF4-FFF2-40B4-BE49-F238E27FC236}">
                <a16:creationId xmlns:a16="http://schemas.microsoft.com/office/drawing/2014/main" id="{9505F385-826D-7E01-5BDC-053D95241954}"/>
              </a:ext>
            </a:extLst>
          </p:cNvPr>
          <p:cNvSpPr/>
          <p:nvPr/>
        </p:nvSpPr>
        <p:spPr>
          <a:xfrm>
            <a:off x="3657528" y="2333747"/>
            <a:ext cx="4263646" cy="2946563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pic>
        <p:nvPicPr>
          <p:cNvPr id="3" name="Picture 2" descr="Página 2 | Jesus Png Imagens – Download Grátis no Freepik">
            <a:extLst>
              <a:ext uri="{FF2B5EF4-FFF2-40B4-BE49-F238E27FC236}">
                <a16:creationId xmlns:a16="http://schemas.microsoft.com/office/drawing/2014/main" id="{35D29786-11EF-D417-FD48-DA64867852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8307" b="93131" l="9979" r="89809">
                        <a14:foregroundMark x1="49045" y1="8466" x2="49045" y2="8466"/>
                        <a14:foregroundMark x1="43949" y1="93131" x2="43949" y2="93131"/>
                        <a14:foregroundMark x1="47983" y1="92492" x2="47983" y2="9249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9906" y="1612222"/>
            <a:ext cx="3141563" cy="41758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8E816320-9991-B8B2-F255-3387E422E946}"/>
              </a:ext>
            </a:extLst>
          </p:cNvPr>
          <p:cNvSpPr txBox="1"/>
          <p:nvPr/>
        </p:nvSpPr>
        <p:spPr>
          <a:xfrm>
            <a:off x="9825449" y="2207178"/>
            <a:ext cx="194450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>
                <a:solidFill>
                  <a:schemeClr val="accent1"/>
                </a:solidFill>
              </a:rPr>
              <a:t>FÉ NA </a:t>
            </a:r>
            <a:br>
              <a:rPr lang="pt-BR" b="1" dirty="0">
                <a:solidFill>
                  <a:schemeClr val="accent1"/>
                </a:solidFill>
              </a:rPr>
            </a:br>
            <a:r>
              <a:rPr lang="pt-BR" b="1" dirty="0">
                <a:solidFill>
                  <a:schemeClr val="accent1"/>
                </a:solidFill>
              </a:rPr>
              <a:t>PALAVRA DE DEUS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9627230F-C3D7-A74A-88D9-61B1B877448F}"/>
              </a:ext>
            </a:extLst>
          </p:cNvPr>
          <p:cNvSpPr txBox="1"/>
          <p:nvPr/>
        </p:nvSpPr>
        <p:spPr>
          <a:xfrm>
            <a:off x="9776874" y="4402843"/>
            <a:ext cx="107330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>
                <a:solidFill>
                  <a:schemeClr val="accent1"/>
                </a:solidFill>
              </a:rPr>
              <a:t>ORAÇÃO </a:t>
            </a:r>
            <a:br>
              <a:rPr lang="pt-BR" b="1" dirty="0">
                <a:solidFill>
                  <a:schemeClr val="accent1"/>
                </a:solidFill>
              </a:rPr>
            </a:br>
            <a:r>
              <a:rPr lang="pt-BR" b="1" dirty="0">
                <a:solidFill>
                  <a:schemeClr val="accent1"/>
                </a:solidFill>
              </a:rPr>
              <a:t>DA FÉ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EEAC36A2-D346-C720-67FE-24D6061CC97C}"/>
              </a:ext>
            </a:extLst>
          </p:cNvPr>
          <p:cNvSpPr txBox="1"/>
          <p:nvPr/>
        </p:nvSpPr>
        <p:spPr>
          <a:xfrm>
            <a:off x="4796833" y="942941"/>
            <a:ext cx="3327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/>
              <a:t>RELACIONAMENTO COM DEUS</a:t>
            </a:r>
          </a:p>
        </p:txBody>
      </p:sp>
    </p:spTree>
    <p:extLst>
      <p:ext uri="{BB962C8B-B14F-4D97-AF65-F5344CB8AC3E}">
        <p14:creationId xmlns:p14="http://schemas.microsoft.com/office/powerpoint/2010/main" val="320771582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AA62EDC9-9ADF-DF90-C26D-F35F3649F2E9}"/>
              </a:ext>
            </a:extLst>
          </p:cNvPr>
          <p:cNvSpPr/>
          <p:nvPr/>
        </p:nvSpPr>
        <p:spPr>
          <a:xfrm>
            <a:off x="-86496" y="6598508"/>
            <a:ext cx="12381470" cy="2594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92ACCEF6-D7B4-9AF6-237E-E4BDFECC1DC4}"/>
              </a:ext>
            </a:extLst>
          </p:cNvPr>
          <p:cNvSpPr txBox="1"/>
          <p:nvPr/>
        </p:nvSpPr>
        <p:spPr>
          <a:xfrm>
            <a:off x="8995722" y="6598508"/>
            <a:ext cx="509098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50" dirty="0">
                <a:solidFill>
                  <a:schemeClr val="bg1"/>
                </a:solidFill>
              </a:rPr>
              <a:t>JUSTIFICADOS – EM CRISTO TEMOS PAZ COM DEUS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693710BE-865A-F598-8084-BA0542C4E86B}"/>
              </a:ext>
            </a:extLst>
          </p:cNvPr>
          <p:cNvSpPr txBox="1"/>
          <p:nvPr/>
        </p:nvSpPr>
        <p:spPr>
          <a:xfrm>
            <a:off x="10481757" y="417598"/>
            <a:ext cx="1059456" cy="393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chemeClr val="accent4"/>
                </a:solidFill>
              </a:rPr>
              <a:t>03/05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5A668A01-EAA8-5697-4842-8ABA94232EE8}"/>
              </a:ext>
            </a:extLst>
          </p:cNvPr>
          <p:cNvSpPr txBox="1"/>
          <p:nvPr/>
        </p:nvSpPr>
        <p:spPr>
          <a:xfrm>
            <a:off x="517793" y="1153990"/>
            <a:ext cx="56650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accent2"/>
                </a:solidFill>
              </a:rPr>
              <a:t>JUSTIÇA POR MEIO DE CRISTO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DDC65F6E-9B8F-74E8-6FF1-B110EBAFD92E}"/>
              </a:ext>
            </a:extLst>
          </p:cNvPr>
          <p:cNvSpPr txBox="1"/>
          <p:nvPr/>
        </p:nvSpPr>
        <p:spPr>
          <a:xfrm>
            <a:off x="517793" y="352540"/>
            <a:ext cx="88465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chemeClr val="accent1"/>
                </a:solidFill>
              </a:rPr>
              <a:t>JUSTIÇA NOSSA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7011E0B8-084B-FF10-0678-5CA0AE9349F1}"/>
              </a:ext>
            </a:extLst>
          </p:cNvPr>
          <p:cNvSpPr txBox="1"/>
          <p:nvPr/>
        </p:nvSpPr>
        <p:spPr>
          <a:xfrm>
            <a:off x="1254393" y="2640737"/>
            <a:ext cx="3914507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/>
              <a:t>³⁰ </a:t>
            </a:r>
            <a:r>
              <a:rPr lang="pt-BR" b="1" dirty="0">
                <a:solidFill>
                  <a:schemeClr val="accent1"/>
                </a:solidFill>
              </a:rPr>
              <a:t>Eu nada posso fazer de mim mesmo</a:t>
            </a:r>
            <a:r>
              <a:rPr lang="pt-BR" dirty="0"/>
              <a:t>; na forma por que ouço, julgo. O meu juízo é justo, </a:t>
            </a:r>
            <a:r>
              <a:rPr lang="pt-BR" b="1" dirty="0">
                <a:solidFill>
                  <a:schemeClr val="accent1"/>
                </a:solidFill>
              </a:rPr>
              <a:t>porque não procuro a minha própria vontade, e sim a daquele que me enviou</a:t>
            </a:r>
            <a:r>
              <a:rPr lang="pt-BR" dirty="0"/>
              <a:t>. </a:t>
            </a:r>
          </a:p>
          <a:p>
            <a:r>
              <a:rPr lang="pt-BR" sz="1600" dirty="0">
                <a:solidFill>
                  <a:schemeClr val="accent1"/>
                </a:solidFill>
              </a:rPr>
              <a:t>João 5:30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F7984502-36B7-E14E-C135-B115FF27C0D1}"/>
              </a:ext>
            </a:extLst>
          </p:cNvPr>
          <p:cNvSpPr txBox="1"/>
          <p:nvPr/>
        </p:nvSpPr>
        <p:spPr>
          <a:xfrm>
            <a:off x="6338650" y="2551837"/>
            <a:ext cx="3914507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/>
              <a:t>¹⁰ Não crês que eu estou no Pai e que o Pai está em mim? </a:t>
            </a:r>
            <a:r>
              <a:rPr lang="pt-BR" b="1" dirty="0">
                <a:solidFill>
                  <a:schemeClr val="accent1"/>
                </a:solidFill>
              </a:rPr>
              <a:t>As palavras que eu vos digo não as digo por mim mesmo; mas o Pai, que permanece em mim, faz as suas obras</a:t>
            </a:r>
            <a:r>
              <a:rPr lang="pt-BR" dirty="0"/>
              <a:t>. </a:t>
            </a:r>
          </a:p>
          <a:p>
            <a:r>
              <a:rPr lang="pt-BR" sz="1600" dirty="0">
                <a:solidFill>
                  <a:schemeClr val="accent1"/>
                </a:solidFill>
              </a:rPr>
              <a:t>João 14:10</a:t>
            </a:r>
            <a:endParaRPr lang="pt-BR" sz="1400" dirty="0">
              <a:solidFill>
                <a:schemeClr val="accent1"/>
              </a:solidFill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86A8330A-265E-9A2E-0899-408967546173}"/>
              </a:ext>
            </a:extLst>
          </p:cNvPr>
          <p:cNvSpPr txBox="1"/>
          <p:nvPr/>
        </p:nvSpPr>
        <p:spPr>
          <a:xfrm>
            <a:off x="3528437" y="2182505"/>
            <a:ext cx="291503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accent5"/>
                </a:solidFill>
              </a:rPr>
              <a:t>1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D85CC334-6DDA-8EBF-94D3-B11832EC65B6}"/>
              </a:ext>
            </a:extLst>
          </p:cNvPr>
          <p:cNvSpPr txBox="1"/>
          <p:nvPr/>
        </p:nvSpPr>
        <p:spPr>
          <a:xfrm>
            <a:off x="3877279" y="1720840"/>
            <a:ext cx="1702075" cy="830997"/>
          </a:xfrm>
          <a:prstGeom prst="rect">
            <a:avLst/>
          </a:prstGeom>
          <a:solidFill>
            <a:schemeClr val="accent5"/>
          </a:solidFill>
        </p:spPr>
        <p:txBody>
          <a:bodyPr wrap="square" rtlCol="0">
            <a:spAutoFit/>
          </a:bodyPr>
          <a:lstStyle/>
          <a:p>
            <a:r>
              <a:rPr lang="pt-BR" sz="1200" b="1" dirty="0">
                <a:solidFill>
                  <a:schemeClr val="bg1"/>
                </a:solidFill>
              </a:rPr>
              <a:t>Dependência completa</a:t>
            </a:r>
            <a:br>
              <a:rPr lang="pt-BR" sz="1200" dirty="0">
                <a:solidFill>
                  <a:schemeClr val="bg1"/>
                </a:solidFill>
              </a:rPr>
            </a:br>
            <a:r>
              <a:rPr lang="pt-BR" sz="1200" dirty="0">
                <a:solidFill>
                  <a:schemeClr val="bg1"/>
                </a:solidFill>
              </a:rPr>
              <a:t>Cristo declarou que tinha uma dependência total do Pai.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0C90F999-A3CE-280E-F4D4-714454D3A932}"/>
              </a:ext>
            </a:extLst>
          </p:cNvPr>
          <p:cNvSpPr txBox="1"/>
          <p:nvPr/>
        </p:nvSpPr>
        <p:spPr>
          <a:xfrm>
            <a:off x="3201419" y="4519105"/>
            <a:ext cx="291503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accent5"/>
                </a:solidFill>
              </a:rPr>
              <a:t>2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9CA2DC37-BEEB-AC64-1007-D50F3234B31B}"/>
              </a:ext>
            </a:extLst>
          </p:cNvPr>
          <p:cNvSpPr txBox="1"/>
          <p:nvPr/>
        </p:nvSpPr>
        <p:spPr>
          <a:xfrm>
            <a:off x="3550261" y="4057440"/>
            <a:ext cx="1702075" cy="830997"/>
          </a:xfrm>
          <a:prstGeom prst="rect">
            <a:avLst/>
          </a:prstGeom>
          <a:solidFill>
            <a:schemeClr val="accent5"/>
          </a:solidFill>
        </p:spPr>
        <p:txBody>
          <a:bodyPr wrap="square" rtlCol="0">
            <a:spAutoFit/>
          </a:bodyPr>
          <a:lstStyle/>
          <a:p>
            <a:r>
              <a:rPr lang="pt-BR" sz="1200" b="1" dirty="0">
                <a:solidFill>
                  <a:schemeClr val="bg1"/>
                </a:solidFill>
              </a:rPr>
              <a:t>Submissão completa</a:t>
            </a:r>
            <a:br>
              <a:rPr lang="pt-BR" sz="1200" dirty="0">
                <a:solidFill>
                  <a:schemeClr val="bg1"/>
                </a:solidFill>
              </a:rPr>
            </a:br>
            <a:r>
              <a:rPr lang="pt-BR" sz="1200" dirty="0">
                <a:solidFill>
                  <a:schemeClr val="bg1"/>
                </a:solidFill>
              </a:rPr>
              <a:t>Cristo declarou que sua vida era fazer a vontade do Pai.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8B0A4EAE-8469-DDA3-8D52-68A5C385F8D5}"/>
              </a:ext>
            </a:extLst>
          </p:cNvPr>
          <p:cNvSpPr txBox="1"/>
          <p:nvPr/>
        </p:nvSpPr>
        <p:spPr>
          <a:xfrm>
            <a:off x="9995919" y="3937890"/>
            <a:ext cx="291503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accent5"/>
                </a:solidFill>
              </a:rPr>
              <a:t>3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39E395A9-4047-4959-035C-12B5DD2A8586}"/>
              </a:ext>
            </a:extLst>
          </p:cNvPr>
          <p:cNvSpPr txBox="1"/>
          <p:nvPr/>
        </p:nvSpPr>
        <p:spPr>
          <a:xfrm>
            <a:off x="10344761" y="3476225"/>
            <a:ext cx="1702075" cy="1015663"/>
          </a:xfrm>
          <a:prstGeom prst="rect">
            <a:avLst/>
          </a:prstGeom>
          <a:solidFill>
            <a:schemeClr val="accent5"/>
          </a:solidFill>
        </p:spPr>
        <p:txBody>
          <a:bodyPr wrap="square" rtlCol="0">
            <a:spAutoFit/>
          </a:bodyPr>
          <a:lstStyle/>
          <a:p>
            <a:r>
              <a:rPr lang="pt-BR" sz="1200" b="1" dirty="0">
                <a:solidFill>
                  <a:schemeClr val="bg1"/>
                </a:solidFill>
              </a:rPr>
              <a:t>União completa</a:t>
            </a:r>
            <a:br>
              <a:rPr lang="pt-BR" sz="1200" dirty="0">
                <a:solidFill>
                  <a:schemeClr val="bg1"/>
                </a:solidFill>
              </a:rPr>
            </a:br>
            <a:r>
              <a:rPr lang="pt-BR" sz="1200" dirty="0">
                <a:solidFill>
                  <a:schemeClr val="bg1"/>
                </a:solidFill>
              </a:rPr>
              <a:t>Cristo afirmou que o Pai Nele e através Dele é quem realizava as obras de justiça.</a:t>
            </a:r>
          </a:p>
        </p:txBody>
      </p:sp>
    </p:spTree>
    <p:extLst>
      <p:ext uri="{BB962C8B-B14F-4D97-AF65-F5344CB8AC3E}">
        <p14:creationId xmlns:p14="http://schemas.microsoft.com/office/powerpoint/2010/main" val="30089230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AA62EDC9-9ADF-DF90-C26D-F35F3649F2E9}"/>
              </a:ext>
            </a:extLst>
          </p:cNvPr>
          <p:cNvSpPr/>
          <p:nvPr/>
        </p:nvSpPr>
        <p:spPr>
          <a:xfrm>
            <a:off x="-86496" y="6598508"/>
            <a:ext cx="12381470" cy="2594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92ACCEF6-D7B4-9AF6-237E-E4BDFECC1DC4}"/>
              </a:ext>
            </a:extLst>
          </p:cNvPr>
          <p:cNvSpPr txBox="1"/>
          <p:nvPr/>
        </p:nvSpPr>
        <p:spPr>
          <a:xfrm>
            <a:off x="8995722" y="6598508"/>
            <a:ext cx="509098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50" dirty="0">
                <a:solidFill>
                  <a:schemeClr val="bg1"/>
                </a:solidFill>
              </a:rPr>
              <a:t>JUSTIFICADOS – EM CRISTO TEMOS PAZ COM DEUS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4E8407B-3B6E-2A7F-6356-57630AD0276D}"/>
              </a:ext>
            </a:extLst>
          </p:cNvPr>
          <p:cNvSpPr txBox="1"/>
          <p:nvPr/>
        </p:nvSpPr>
        <p:spPr>
          <a:xfrm>
            <a:off x="517793" y="1153990"/>
            <a:ext cx="56650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accent2"/>
                </a:solidFill>
              </a:rPr>
              <a:t>JUSTIÇA POR MEIO DE CRISTO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DE0D3F84-EDD9-BAFB-EDE3-30FA14F906AB}"/>
              </a:ext>
            </a:extLst>
          </p:cNvPr>
          <p:cNvSpPr txBox="1"/>
          <p:nvPr/>
        </p:nvSpPr>
        <p:spPr>
          <a:xfrm>
            <a:off x="1550275" y="2598003"/>
            <a:ext cx="909144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800" b="1" dirty="0"/>
              <a:t>DO QUE EU PRECISO SER SALVO?</a:t>
            </a:r>
            <a:br>
              <a:rPr lang="pt-BR" sz="4800" b="1" dirty="0"/>
            </a:br>
            <a:r>
              <a:rPr lang="pt-BR" sz="4800" b="1" dirty="0"/>
              <a:t>POR QUE PRECISO DE JESUS?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56433F6E-C7F1-EEB2-5724-0FCE85999B3D}"/>
              </a:ext>
            </a:extLst>
          </p:cNvPr>
          <p:cNvSpPr txBox="1"/>
          <p:nvPr/>
        </p:nvSpPr>
        <p:spPr>
          <a:xfrm>
            <a:off x="517793" y="352540"/>
            <a:ext cx="88465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chemeClr val="accent1"/>
                </a:solidFill>
              </a:rPr>
              <a:t>JESUS CRISTO: JUSTIÇA NOSSA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139F8135-9087-1208-0795-E4140A83CFBE}"/>
              </a:ext>
            </a:extLst>
          </p:cNvPr>
          <p:cNvSpPr txBox="1"/>
          <p:nvPr/>
        </p:nvSpPr>
        <p:spPr>
          <a:xfrm>
            <a:off x="10481757" y="352540"/>
            <a:ext cx="10594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chemeClr val="accent4"/>
                </a:solidFill>
              </a:rPr>
              <a:t>03/05</a:t>
            </a:r>
          </a:p>
        </p:txBody>
      </p:sp>
    </p:spTree>
    <p:extLst>
      <p:ext uri="{BB962C8B-B14F-4D97-AF65-F5344CB8AC3E}">
        <p14:creationId xmlns:p14="http://schemas.microsoft.com/office/powerpoint/2010/main" val="65504297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AA62EDC9-9ADF-DF90-C26D-F35F3649F2E9}"/>
              </a:ext>
            </a:extLst>
          </p:cNvPr>
          <p:cNvSpPr/>
          <p:nvPr/>
        </p:nvSpPr>
        <p:spPr>
          <a:xfrm>
            <a:off x="-86496" y="6598508"/>
            <a:ext cx="12381470" cy="2594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92ACCEF6-D7B4-9AF6-237E-E4BDFECC1DC4}"/>
              </a:ext>
            </a:extLst>
          </p:cNvPr>
          <p:cNvSpPr txBox="1"/>
          <p:nvPr/>
        </p:nvSpPr>
        <p:spPr>
          <a:xfrm>
            <a:off x="8995722" y="6598508"/>
            <a:ext cx="509098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50" dirty="0">
                <a:solidFill>
                  <a:schemeClr val="bg1"/>
                </a:solidFill>
              </a:rPr>
              <a:t>JUSTIFICADOS – EM CRISTO TEMOS PAZ COM DEUS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4E8407B-3B6E-2A7F-6356-57630AD0276D}"/>
              </a:ext>
            </a:extLst>
          </p:cNvPr>
          <p:cNvSpPr txBox="1"/>
          <p:nvPr/>
        </p:nvSpPr>
        <p:spPr>
          <a:xfrm>
            <a:off x="517793" y="1153990"/>
            <a:ext cx="56650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accent2"/>
                </a:solidFill>
              </a:rPr>
              <a:t>JUSTIÇA POR MEIO DE CRISTO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56433F6E-C7F1-EEB2-5724-0FCE85999B3D}"/>
              </a:ext>
            </a:extLst>
          </p:cNvPr>
          <p:cNvSpPr txBox="1"/>
          <p:nvPr/>
        </p:nvSpPr>
        <p:spPr>
          <a:xfrm>
            <a:off x="517793" y="352540"/>
            <a:ext cx="88465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chemeClr val="accent1"/>
                </a:solidFill>
              </a:rPr>
              <a:t>JESUS CRISTO: JUSTIÇA NOSSA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139F8135-9087-1208-0795-E4140A83CFBE}"/>
              </a:ext>
            </a:extLst>
          </p:cNvPr>
          <p:cNvSpPr txBox="1"/>
          <p:nvPr/>
        </p:nvSpPr>
        <p:spPr>
          <a:xfrm>
            <a:off x="10481757" y="352540"/>
            <a:ext cx="10594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chemeClr val="accent4"/>
                </a:solidFill>
              </a:rPr>
              <a:t>03/05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43D66B0F-8C25-E27C-B2DD-A3CA2F174C32}"/>
              </a:ext>
            </a:extLst>
          </p:cNvPr>
          <p:cNvSpPr txBox="1"/>
          <p:nvPr/>
        </p:nvSpPr>
        <p:spPr>
          <a:xfrm>
            <a:off x="1492967" y="1982471"/>
            <a:ext cx="4343400" cy="1261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800" dirty="0"/>
              <a:t>⁵ [...] </a:t>
            </a:r>
            <a:r>
              <a:rPr lang="pt-BR" sz="2800" b="1" dirty="0">
                <a:solidFill>
                  <a:schemeClr val="accent1"/>
                </a:solidFill>
              </a:rPr>
              <a:t>porque sem mim nada podeis fazer</a:t>
            </a:r>
            <a:r>
              <a:rPr lang="pt-BR" sz="2800" dirty="0"/>
              <a:t>. </a:t>
            </a:r>
          </a:p>
          <a:p>
            <a:r>
              <a:rPr lang="pt-BR" sz="2000" dirty="0">
                <a:solidFill>
                  <a:schemeClr val="accent1"/>
                </a:solidFill>
              </a:rPr>
              <a:t>João 15:5</a:t>
            </a:r>
          </a:p>
        </p:txBody>
      </p:sp>
      <p:pic>
        <p:nvPicPr>
          <p:cNvPr id="34818" name="Picture 2" descr="Smiling Christ | Jesus Laughing | Jesus Smiling | Picture of Jesus | 8 x 10  – CDE">
            <a:extLst>
              <a:ext uri="{FF2B5EF4-FFF2-40B4-BE49-F238E27FC236}">
                <a16:creationId xmlns:a16="http://schemas.microsoft.com/office/drawing/2014/main" id="{2941FDAC-4B55-0BDF-EE49-5667F1F815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2410" y="1348125"/>
            <a:ext cx="3406623" cy="4258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502015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AA62EDC9-9ADF-DF90-C26D-F35F3649F2E9}"/>
              </a:ext>
            </a:extLst>
          </p:cNvPr>
          <p:cNvSpPr/>
          <p:nvPr/>
        </p:nvSpPr>
        <p:spPr>
          <a:xfrm>
            <a:off x="-86496" y="6598508"/>
            <a:ext cx="12381470" cy="2594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92ACCEF6-D7B4-9AF6-237E-E4BDFECC1DC4}"/>
              </a:ext>
            </a:extLst>
          </p:cNvPr>
          <p:cNvSpPr txBox="1"/>
          <p:nvPr/>
        </p:nvSpPr>
        <p:spPr>
          <a:xfrm>
            <a:off x="8995722" y="6598508"/>
            <a:ext cx="509098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50" dirty="0">
                <a:solidFill>
                  <a:schemeClr val="bg1"/>
                </a:solidFill>
              </a:rPr>
              <a:t>JUSTIFICADOS – EM CRISTO TEMOS PAZ COM DEUS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4E8407B-3B6E-2A7F-6356-57630AD0276D}"/>
              </a:ext>
            </a:extLst>
          </p:cNvPr>
          <p:cNvSpPr txBox="1"/>
          <p:nvPr/>
        </p:nvSpPr>
        <p:spPr>
          <a:xfrm>
            <a:off x="517793" y="1153990"/>
            <a:ext cx="56650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accent2"/>
                </a:solidFill>
              </a:rPr>
              <a:t>JUSTIÇA POR MEIO DE CRISTO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56433F6E-C7F1-EEB2-5724-0FCE85999B3D}"/>
              </a:ext>
            </a:extLst>
          </p:cNvPr>
          <p:cNvSpPr txBox="1"/>
          <p:nvPr/>
        </p:nvSpPr>
        <p:spPr>
          <a:xfrm>
            <a:off x="517793" y="352540"/>
            <a:ext cx="88465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chemeClr val="accent1"/>
                </a:solidFill>
              </a:rPr>
              <a:t>JESUS CRISTO: JUSTIÇA NOSSA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139F8135-9087-1208-0795-E4140A83CFBE}"/>
              </a:ext>
            </a:extLst>
          </p:cNvPr>
          <p:cNvSpPr txBox="1"/>
          <p:nvPr/>
        </p:nvSpPr>
        <p:spPr>
          <a:xfrm>
            <a:off x="10481757" y="352540"/>
            <a:ext cx="10594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chemeClr val="accent4"/>
                </a:solidFill>
              </a:rPr>
              <a:t>03/05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43D66B0F-8C25-E27C-B2DD-A3CA2F174C32}"/>
              </a:ext>
            </a:extLst>
          </p:cNvPr>
          <p:cNvSpPr txBox="1"/>
          <p:nvPr/>
        </p:nvSpPr>
        <p:spPr>
          <a:xfrm>
            <a:off x="1492967" y="1982471"/>
            <a:ext cx="4343400" cy="1261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800" dirty="0"/>
              <a:t>⁵ [...] </a:t>
            </a:r>
            <a:r>
              <a:rPr lang="pt-BR" sz="2800" b="1" dirty="0">
                <a:solidFill>
                  <a:schemeClr val="accent1"/>
                </a:solidFill>
              </a:rPr>
              <a:t>porque sem mim nada podeis fazer</a:t>
            </a:r>
            <a:r>
              <a:rPr lang="pt-BR" sz="2800" dirty="0"/>
              <a:t>. </a:t>
            </a:r>
          </a:p>
          <a:p>
            <a:r>
              <a:rPr lang="pt-BR" sz="2000" dirty="0">
                <a:solidFill>
                  <a:schemeClr val="accent1"/>
                </a:solidFill>
              </a:rPr>
              <a:t>João 15:5</a:t>
            </a:r>
          </a:p>
        </p:txBody>
      </p:sp>
      <p:pic>
        <p:nvPicPr>
          <p:cNvPr id="34818" name="Picture 2" descr="Smiling Christ | Jesus Laughing | Jesus Smiling | Picture of Jesus | 8 x 10  – CDE">
            <a:extLst>
              <a:ext uri="{FF2B5EF4-FFF2-40B4-BE49-F238E27FC236}">
                <a16:creationId xmlns:a16="http://schemas.microsoft.com/office/drawing/2014/main" id="{2941FDAC-4B55-0BDF-EE49-5667F1F815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2410" y="1348125"/>
            <a:ext cx="3406623" cy="4258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id="{AA2B314A-2898-4BB5-FEEB-9A9777F91927}"/>
              </a:ext>
            </a:extLst>
          </p:cNvPr>
          <p:cNvSpPr txBox="1"/>
          <p:nvPr/>
        </p:nvSpPr>
        <p:spPr>
          <a:xfrm>
            <a:off x="1492967" y="3423146"/>
            <a:ext cx="4343400" cy="18774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400" dirty="0"/>
              <a:t>²¹ Aquele que não conheceu pecado, </a:t>
            </a:r>
            <a:r>
              <a:rPr lang="pt-BR" sz="2400" b="1" dirty="0">
                <a:solidFill>
                  <a:schemeClr val="accent1"/>
                </a:solidFill>
              </a:rPr>
              <a:t>ele [Deus] o fez pecado por nós</a:t>
            </a:r>
            <a:r>
              <a:rPr lang="pt-BR" sz="2400" dirty="0"/>
              <a:t>; </a:t>
            </a:r>
            <a:r>
              <a:rPr lang="pt-BR" sz="2400" b="1" dirty="0">
                <a:solidFill>
                  <a:schemeClr val="accent1"/>
                </a:solidFill>
              </a:rPr>
              <a:t>para que, nele, fôssemos feitos justiça de Deus</a:t>
            </a:r>
            <a:r>
              <a:rPr lang="pt-BR" sz="2400" dirty="0"/>
              <a:t>. </a:t>
            </a:r>
          </a:p>
          <a:p>
            <a:r>
              <a:rPr lang="pt-BR" sz="2000" dirty="0">
                <a:solidFill>
                  <a:schemeClr val="accent1"/>
                </a:solidFill>
              </a:rPr>
              <a:t>2 Coríntios 5:21</a:t>
            </a:r>
          </a:p>
        </p:txBody>
      </p:sp>
    </p:spTree>
    <p:extLst>
      <p:ext uri="{BB962C8B-B14F-4D97-AF65-F5344CB8AC3E}">
        <p14:creationId xmlns:p14="http://schemas.microsoft.com/office/powerpoint/2010/main" val="418312103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AA62EDC9-9ADF-DF90-C26D-F35F3649F2E9}"/>
              </a:ext>
            </a:extLst>
          </p:cNvPr>
          <p:cNvSpPr/>
          <p:nvPr/>
        </p:nvSpPr>
        <p:spPr>
          <a:xfrm>
            <a:off x="-86496" y="6598508"/>
            <a:ext cx="12381470" cy="2594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92ACCEF6-D7B4-9AF6-237E-E4BDFECC1DC4}"/>
              </a:ext>
            </a:extLst>
          </p:cNvPr>
          <p:cNvSpPr txBox="1"/>
          <p:nvPr/>
        </p:nvSpPr>
        <p:spPr>
          <a:xfrm>
            <a:off x="8995722" y="6598508"/>
            <a:ext cx="509098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50" dirty="0">
                <a:solidFill>
                  <a:schemeClr val="bg1"/>
                </a:solidFill>
              </a:rPr>
              <a:t>JUSTIFICADOS – EM CRISTO TEMOS PAZ COM DEUS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466AE9F-4D18-2887-216B-014163BDDF5F}"/>
              </a:ext>
            </a:extLst>
          </p:cNvPr>
          <p:cNvSpPr txBox="1"/>
          <p:nvPr/>
        </p:nvSpPr>
        <p:spPr>
          <a:xfrm>
            <a:off x="517793" y="352540"/>
            <a:ext cx="88465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chemeClr val="accent1"/>
                </a:solidFill>
              </a:rPr>
              <a:t>JESUS CRISTO: JUSTIÇA NOSSA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8291672E-5B31-26B4-5A4B-6C31CECCB0BE}"/>
              </a:ext>
            </a:extLst>
          </p:cNvPr>
          <p:cNvSpPr txBox="1"/>
          <p:nvPr/>
        </p:nvSpPr>
        <p:spPr>
          <a:xfrm>
            <a:off x="10481757" y="352540"/>
            <a:ext cx="10594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chemeClr val="accent4"/>
                </a:solidFill>
              </a:rPr>
              <a:t>03/05</a:t>
            </a:r>
          </a:p>
        </p:txBody>
      </p:sp>
      <p:sp>
        <p:nvSpPr>
          <p:cNvPr id="2" name="Espaço Reservado para Conteúdo 2">
            <a:extLst>
              <a:ext uri="{FF2B5EF4-FFF2-40B4-BE49-F238E27FC236}">
                <a16:creationId xmlns:a16="http://schemas.microsoft.com/office/drawing/2014/main" id="{406EC073-12B5-7176-E1EA-B392C5696E9F}"/>
              </a:ext>
            </a:extLst>
          </p:cNvPr>
          <p:cNvSpPr txBox="1">
            <a:spLocks/>
          </p:cNvSpPr>
          <p:nvPr/>
        </p:nvSpPr>
        <p:spPr>
          <a:xfrm>
            <a:off x="838200" y="977462"/>
            <a:ext cx="10515600" cy="51995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pt-BR" sz="1800" dirty="0">
                <a:latin typeface="Corbel" panose="020B0503020204020204" pitchFamily="34" charset="0"/>
              </a:rPr>
              <a:t>Todo o ser humano foi encerrado debaixo do pecado e da condenação da morte;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pt-BR" sz="1800" dirty="0">
                <a:latin typeface="Corbel" panose="020B0503020204020204" pitchFamily="34" charset="0"/>
              </a:rPr>
              <a:t>Não há um justo que pode ser salvo pelo bem que possa fazer;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pt-BR" sz="1800" dirty="0">
                <a:latin typeface="Corbel" panose="020B0503020204020204" pitchFamily="34" charset="0"/>
              </a:rPr>
              <a:t>Nossa única esperança de salvação é a justificação em Cristo pela fé;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pt-BR" sz="1800" dirty="0">
                <a:latin typeface="Corbel" panose="020B0503020204020204" pitchFamily="34" charset="0"/>
              </a:rPr>
              <a:t>Esta é a missão do Salvador, nos justificar (perdoar) e nos trazer justiça (cumprimento da lei);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pt-BR" sz="1800" dirty="0">
                <a:latin typeface="Corbel" panose="020B0503020204020204" pitchFamily="34" charset="0"/>
              </a:rPr>
              <a:t>Através de Sua vida Jesus nos ensinou como podemos viver uma vida de justiça pela fé;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pt-BR" sz="1800" dirty="0">
                <a:latin typeface="Corbel" panose="020B0503020204020204" pitchFamily="34" charset="0"/>
              </a:rPr>
              <a:t>Por meio da fé em Cristo somos perdoados e recebemos poder para viver uma vida que agrada a Deus;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pt-BR" sz="1800" dirty="0">
                <a:latin typeface="Corbel" panose="020B0503020204020204" pitchFamily="34" charset="0"/>
              </a:rPr>
              <a:t>Sem Jesus nada podemos fazer.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72981C51-805F-4C16-5D05-023AB7FC75ED}"/>
              </a:ext>
            </a:extLst>
          </p:cNvPr>
          <p:cNvSpPr txBox="1"/>
          <p:nvPr/>
        </p:nvSpPr>
        <p:spPr>
          <a:xfrm>
            <a:off x="517793" y="1153990"/>
            <a:ext cx="56650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accent2"/>
                </a:solidFill>
              </a:rPr>
              <a:t>RECAPITULANDO O ESTUDO</a:t>
            </a:r>
          </a:p>
        </p:txBody>
      </p:sp>
    </p:spTree>
    <p:extLst>
      <p:ext uri="{BB962C8B-B14F-4D97-AF65-F5344CB8AC3E}">
        <p14:creationId xmlns:p14="http://schemas.microsoft.com/office/powerpoint/2010/main" val="199994860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71" name="Rectangle 3687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6866" name="Picture 2" descr="man falling into a hole Stock Illustration | Adobe Stock">
            <a:extLst>
              <a:ext uri="{FF2B5EF4-FFF2-40B4-BE49-F238E27FC236}">
                <a16:creationId xmlns:a16="http://schemas.microsoft.com/office/drawing/2014/main" id="{9C5E59BA-9A69-B103-3AC5-9F451493C63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014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627512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5" name="Rectangle 37894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7890" name="Picture 2" descr="Jesus Christ giving a helping hand to human Stock Photo | Adobe Stock">
            <a:extLst>
              <a:ext uri="{FF2B5EF4-FFF2-40B4-BE49-F238E27FC236}">
                <a16:creationId xmlns:a16="http://schemas.microsoft.com/office/drawing/2014/main" id="{C1D387F6-E929-947F-F03F-E60637D86B1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46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656110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AA62EDC9-9ADF-DF90-C26D-F35F3649F2E9}"/>
              </a:ext>
            </a:extLst>
          </p:cNvPr>
          <p:cNvSpPr/>
          <p:nvPr/>
        </p:nvSpPr>
        <p:spPr>
          <a:xfrm>
            <a:off x="-86496" y="6598508"/>
            <a:ext cx="12381470" cy="2594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92ACCEF6-D7B4-9AF6-237E-E4BDFECC1DC4}"/>
              </a:ext>
            </a:extLst>
          </p:cNvPr>
          <p:cNvSpPr txBox="1"/>
          <p:nvPr/>
        </p:nvSpPr>
        <p:spPr>
          <a:xfrm>
            <a:off x="8995722" y="6598508"/>
            <a:ext cx="509098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50" dirty="0">
                <a:solidFill>
                  <a:schemeClr val="bg1"/>
                </a:solidFill>
              </a:rPr>
              <a:t>JUSTIFICADOS – EM CRISTO TEMOS PAZ COM DEUS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466AE9F-4D18-2887-216B-014163BDDF5F}"/>
              </a:ext>
            </a:extLst>
          </p:cNvPr>
          <p:cNvSpPr txBox="1"/>
          <p:nvPr/>
        </p:nvSpPr>
        <p:spPr>
          <a:xfrm>
            <a:off x="517793" y="352540"/>
            <a:ext cx="88465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chemeClr val="accent1"/>
                </a:solidFill>
              </a:rPr>
              <a:t>JESUS CRISTO: JUSTIÇA NOSSA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8291672E-5B31-26B4-5A4B-6C31CECCB0BE}"/>
              </a:ext>
            </a:extLst>
          </p:cNvPr>
          <p:cNvSpPr txBox="1"/>
          <p:nvPr/>
        </p:nvSpPr>
        <p:spPr>
          <a:xfrm>
            <a:off x="10481757" y="352540"/>
            <a:ext cx="10594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chemeClr val="accent4"/>
                </a:solidFill>
              </a:rPr>
              <a:t>03/05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72981C51-805F-4C16-5D05-023AB7FC75ED}"/>
              </a:ext>
            </a:extLst>
          </p:cNvPr>
          <p:cNvSpPr txBox="1"/>
          <p:nvPr/>
        </p:nvSpPr>
        <p:spPr>
          <a:xfrm>
            <a:off x="517793" y="1153990"/>
            <a:ext cx="56650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accent2"/>
                </a:solidFill>
              </a:rPr>
              <a:t>INDICAÇÃO DE LEITURA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6B2CC0EB-CC88-873A-690C-015653063030}"/>
              </a:ext>
            </a:extLst>
          </p:cNvPr>
          <p:cNvSpPr txBox="1"/>
          <p:nvPr/>
        </p:nvSpPr>
        <p:spPr>
          <a:xfrm>
            <a:off x="1215605" y="2006298"/>
            <a:ext cx="4909338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BR" sz="1600" b="0" i="0" dirty="0">
                <a:solidFill>
                  <a:srgbClr val="999999"/>
                </a:solidFill>
                <a:effectLst/>
                <a:latin typeface="Baloo 2"/>
              </a:rPr>
              <a:t>Para os adventistas do sétimo dia, justificação pela fé é mais do que um tópico da Teologia. É um tema essencial de sua identidade e missão. Inicialmente, a forte ênfase no sábado bíblico e na validade da lei no período do Novo Testamento fez com que alguns dos primeiros adventistas perdessem de vista a centralidade da justiça de Cristo.</a:t>
            </a:r>
            <a:br>
              <a:rPr lang="pt-BR" sz="1600" dirty="0"/>
            </a:br>
            <a:br>
              <a:rPr lang="pt-BR" sz="1600" dirty="0"/>
            </a:br>
            <a:r>
              <a:rPr lang="pt-BR" sz="1600" b="0" i="0" dirty="0">
                <a:solidFill>
                  <a:srgbClr val="999999"/>
                </a:solidFill>
                <a:effectLst/>
                <a:latin typeface="Baloo 2"/>
              </a:rPr>
              <a:t>Na assembleia de 1888, a justificação pela fé assumiu posição de destaque nas reuniões da igreja e se tornou tema predominante nas publicações. Nem todos compreenderam a nova ênfase, que foi objeto de controvérsia. A atuação de Ellen G. White ao reafirmar a mensagem e explicar sua conexão com a essência da pregação adventista foi determinante para definir com mais clareza a mensagem e a missão da igreja.</a:t>
            </a:r>
            <a:endParaRPr lang="pt-BR" sz="1600" b="0" i="0" dirty="0">
              <a:solidFill>
                <a:srgbClr val="666666"/>
              </a:solidFill>
              <a:effectLst/>
              <a:latin typeface="Baloo 2"/>
            </a:endParaRP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7C4F2A4E-4A4B-23CD-0742-4F4CF8562241}"/>
              </a:ext>
            </a:extLst>
          </p:cNvPr>
          <p:cNvSpPr/>
          <p:nvPr/>
        </p:nvSpPr>
        <p:spPr>
          <a:xfrm>
            <a:off x="964710" y="1803681"/>
            <a:ext cx="5411128" cy="4471045"/>
          </a:xfrm>
          <a:prstGeom prst="rect">
            <a:avLst/>
          </a:prstGeom>
          <a:noFill/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8914" name="Picture 2" descr="photo">
            <a:extLst>
              <a:ext uri="{FF2B5EF4-FFF2-40B4-BE49-F238E27FC236}">
                <a16:creationId xmlns:a16="http://schemas.microsoft.com/office/drawing/2014/main" id="{661B06C8-F1E5-A38E-4AB2-3C45CE4C00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3768" y="1929238"/>
            <a:ext cx="2681138" cy="4021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313570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AA62EDC9-9ADF-DF90-C26D-F35F3649F2E9}"/>
              </a:ext>
            </a:extLst>
          </p:cNvPr>
          <p:cNvSpPr/>
          <p:nvPr/>
        </p:nvSpPr>
        <p:spPr>
          <a:xfrm>
            <a:off x="-86496" y="6598508"/>
            <a:ext cx="12381470" cy="2594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92ACCEF6-D7B4-9AF6-237E-E4BDFECC1DC4}"/>
              </a:ext>
            </a:extLst>
          </p:cNvPr>
          <p:cNvSpPr txBox="1"/>
          <p:nvPr/>
        </p:nvSpPr>
        <p:spPr>
          <a:xfrm>
            <a:off x="8995722" y="6598508"/>
            <a:ext cx="509098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50" dirty="0">
                <a:solidFill>
                  <a:schemeClr val="bg1"/>
                </a:solidFill>
              </a:rPr>
              <a:t>JUSTIFICADOS – EM CRISTO TEMOS PAZ COM DEUS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466AE9F-4D18-2887-216B-014163BDDF5F}"/>
              </a:ext>
            </a:extLst>
          </p:cNvPr>
          <p:cNvSpPr txBox="1"/>
          <p:nvPr/>
        </p:nvSpPr>
        <p:spPr>
          <a:xfrm>
            <a:off x="517793" y="352540"/>
            <a:ext cx="88465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chemeClr val="accent1"/>
                </a:solidFill>
              </a:rPr>
              <a:t>JESUS CRISTO: JUSTIÇA NOSSA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8291672E-5B31-26B4-5A4B-6C31CECCB0BE}"/>
              </a:ext>
            </a:extLst>
          </p:cNvPr>
          <p:cNvSpPr txBox="1"/>
          <p:nvPr/>
        </p:nvSpPr>
        <p:spPr>
          <a:xfrm>
            <a:off x="10481757" y="352540"/>
            <a:ext cx="10594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>
                <a:solidFill>
                  <a:schemeClr val="accent4"/>
                </a:solidFill>
              </a:rPr>
              <a:t>03/05</a:t>
            </a:r>
            <a:endParaRPr lang="pt-BR" sz="2800" b="1" dirty="0">
              <a:solidFill>
                <a:schemeClr val="accent4"/>
              </a:solidFill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72981C51-805F-4C16-5D05-023AB7FC75ED}"/>
              </a:ext>
            </a:extLst>
          </p:cNvPr>
          <p:cNvSpPr txBox="1"/>
          <p:nvPr/>
        </p:nvSpPr>
        <p:spPr>
          <a:xfrm>
            <a:off x="517793" y="1153990"/>
            <a:ext cx="56650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accent2"/>
                </a:solidFill>
              </a:rPr>
              <a:t>INDICAÇÃO DE LOUVOR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6E8EC78F-C7D9-F1E5-4EC9-84D569292802}"/>
              </a:ext>
            </a:extLst>
          </p:cNvPr>
          <p:cNvSpPr txBox="1"/>
          <p:nvPr/>
        </p:nvSpPr>
        <p:spPr>
          <a:xfrm>
            <a:off x="734717" y="2104228"/>
            <a:ext cx="4909338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BR" b="0" i="0" dirty="0">
                <a:solidFill>
                  <a:srgbClr val="2A2A2A"/>
                </a:solidFill>
                <a:effectLst/>
              </a:rPr>
              <a:t>Andei tão cego, sem rumo certo,</a:t>
            </a:r>
          </a:p>
          <a:p>
            <a:pPr algn="l"/>
            <a:r>
              <a:rPr lang="pt-BR" b="0" i="0" dirty="0">
                <a:solidFill>
                  <a:srgbClr val="2A2A2A"/>
                </a:solidFill>
                <a:effectLst/>
              </a:rPr>
              <a:t>Buscando a paz e descanso.</a:t>
            </a:r>
          </a:p>
          <a:p>
            <a:pPr algn="l"/>
            <a:r>
              <a:rPr lang="pt-BR" b="0" i="0" dirty="0">
                <a:solidFill>
                  <a:srgbClr val="2A2A2A"/>
                </a:solidFill>
                <a:effectLst/>
              </a:rPr>
              <a:t>Eu procurei por tantos meios</a:t>
            </a:r>
          </a:p>
          <a:p>
            <a:pPr algn="l"/>
            <a:r>
              <a:rPr lang="pt-BR" b="0" i="0" dirty="0">
                <a:solidFill>
                  <a:srgbClr val="2A2A2A"/>
                </a:solidFill>
                <a:effectLst/>
              </a:rPr>
              <a:t>Justificar meus erros.</a:t>
            </a:r>
          </a:p>
          <a:p>
            <a:pPr algn="l"/>
            <a:r>
              <a:rPr lang="pt-BR" b="0" i="0" dirty="0">
                <a:solidFill>
                  <a:srgbClr val="2A2A2A"/>
                </a:solidFill>
                <a:effectLst/>
              </a:rPr>
              <a:t>Mas ao clamar, meus olhos abri.</a:t>
            </a:r>
          </a:p>
          <a:p>
            <a:pPr algn="l"/>
            <a:endParaRPr lang="pt-BR" b="0" i="0" dirty="0">
              <a:solidFill>
                <a:srgbClr val="2A2A2A"/>
              </a:solidFill>
              <a:effectLst/>
            </a:endParaRPr>
          </a:p>
          <a:p>
            <a:pPr algn="l"/>
            <a:r>
              <a:rPr lang="pt-BR" b="0" i="1" dirty="0">
                <a:solidFill>
                  <a:srgbClr val="2A2A2A"/>
                </a:solidFill>
                <a:effectLst/>
              </a:rPr>
              <a:t>E ao olhar pra cruz eu entendo o amor</a:t>
            </a:r>
          </a:p>
          <a:p>
            <a:pPr algn="l"/>
            <a:r>
              <a:rPr lang="pt-BR" b="0" i="1" dirty="0">
                <a:solidFill>
                  <a:srgbClr val="2A2A2A"/>
                </a:solidFill>
                <a:effectLst/>
              </a:rPr>
              <a:t>Derramado ali por mim.</a:t>
            </a:r>
          </a:p>
          <a:p>
            <a:pPr algn="l"/>
            <a:r>
              <a:rPr lang="pt-BR" b="0" i="1" dirty="0">
                <a:solidFill>
                  <a:srgbClr val="2A2A2A"/>
                </a:solidFill>
                <a:effectLst/>
              </a:rPr>
              <a:t>Sacrifício de sangue por um pecador.</a:t>
            </a:r>
          </a:p>
          <a:p>
            <a:pPr algn="l"/>
            <a:r>
              <a:rPr lang="pt-BR" b="0" i="1" dirty="0">
                <a:solidFill>
                  <a:srgbClr val="2A2A2A"/>
                </a:solidFill>
                <a:effectLst/>
              </a:rPr>
              <a:t>Não sou merecedor, </a:t>
            </a:r>
          </a:p>
          <a:p>
            <a:pPr algn="l"/>
            <a:r>
              <a:rPr lang="pt-BR" b="0" i="1" dirty="0">
                <a:solidFill>
                  <a:srgbClr val="2A2A2A"/>
                </a:solidFill>
                <a:effectLst/>
              </a:rPr>
              <a:t>Tua graça me alcançou.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ACA19C2F-D899-C95F-44B4-A5E43EC0E693}"/>
              </a:ext>
            </a:extLst>
          </p:cNvPr>
          <p:cNvSpPr/>
          <p:nvPr/>
        </p:nvSpPr>
        <p:spPr>
          <a:xfrm>
            <a:off x="463019" y="1965434"/>
            <a:ext cx="5411128" cy="3415863"/>
          </a:xfrm>
          <a:prstGeom prst="rect">
            <a:avLst/>
          </a:prstGeom>
          <a:noFill/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9938" name="Picture 2">
            <a:extLst>
              <a:ext uri="{FF2B5EF4-FFF2-40B4-BE49-F238E27FC236}">
                <a16:creationId xmlns:a16="http://schemas.microsoft.com/office/drawing/2014/main" id="{9F7688E6-8F0C-4EEB-D5DB-9559E2563F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8383" y="2219135"/>
            <a:ext cx="5170598" cy="2908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744070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Vermelho">
      <a:dk1>
        <a:sysClr val="windowText" lastClr="000000"/>
      </a:dk1>
      <a:lt1>
        <a:sysClr val="window" lastClr="FFFFFF"/>
      </a:lt1>
      <a:dk2>
        <a:srgbClr val="323232"/>
      </a:dk2>
      <a:lt2>
        <a:srgbClr val="E5C243"/>
      </a:lt2>
      <a:accent1>
        <a:srgbClr val="A5300F"/>
      </a:accent1>
      <a:accent2>
        <a:srgbClr val="D55816"/>
      </a:accent2>
      <a:accent3>
        <a:srgbClr val="E19825"/>
      </a:accent3>
      <a:accent4>
        <a:srgbClr val="B19C7D"/>
      </a:accent4>
      <a:accent5>
        <a:srgbClr val="7F5F52"/>
      </a:accent5>
      <a:accent6>
        <a:srgbClr val="B27D49"/>
      </a:accent6>
      <a:hlink>
        <a:srgbClr val="6B9F25"/>
      </a:hlink>
      <a:folHlink>
        <a:srgbClr val="B26B0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1324</TotalTime>
  <Words>3598</Words>
  <Application>Microsoft Macintosh PowerPoint</Application>
  <PresentationFormat>Widescreen</PresentationFormat>
  <Paragraphs>455</Paragraphs>
  <Slides>50</Slides>
  <Notes>41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50</vt:i4>
      </vt:variant>
    </vt:vector>
  </HeadingPairs>
  <TitlesOfParts>
    <vt:vector size="56" baseType="lpstr">
      <vt:lpstr>Arial</vt:lpstr>
      <vt:lpstr>Baloo 2</vt:lpstr>
      <vt:lpstr>Calibri</vt:lpstr>
      <vt:lpstr>Calibri Light</vt:lpstr>
      <vt:lpstr>Corbel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EA - Miguel Caetano Magalhães</dc:creator>
  <cp:lastModifiedBy>EA - Miguel Caetano Magalhães</cp:lastModifiedBy>
  <cp:revision>107</cp:revision>
  <dcterms:created xsi:type="dcterms:W3CDTF">2023-09-12T19:08:37Z</dcterms:created>
  <dcterms:modified xsi:type="dcterms:W3CDTF">2023-10-13T22:58:24Z</dcterms:modified>
</cp:coreProperties>
</file>